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71" r:id="rId3"/>
    <p:sldId id="274" r:id="rId4"/>
    <p:sldId id="272" r:id="rId5"/>
    <p:sldId id="276" r:id="rId6"/>
    <p:sldId id="278" r:id="rId7"/>
    <p:sldId id="279" r:id="rId8"/>
    <p:sldId id="281" r:id="rId9"/>
    <p:sldId id="277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0C311-FE47-45E0-AAF5-5E0B9C8FD755}" v="8" dt="2026-02-25T16:01:23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>
      <p:cViewPr varScale="1">
        <p:scale>
          <a:sx n="79" d="100"/>
          <a:sy n="79" d="100"/>
        </p:scale>
        <p:origin x="1498" y="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3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40F5D-60DE-4D42-B9B7-2D9C90C32C2C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FE018-08A1-4E75-8EA0-BE2B04D41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9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BB6D2-436C-7C8F-F5CC-BB6E8930D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75ACA-3EBF-42C7-84B0-54F3BEF9A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56D9BF-FBE9-7CA1-0164-C6F3DC94B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36D4F-D5F8-C9C6-09B4-B31C8D4DB0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FE018-08A1-4E75-8EA0-BE2B04D418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9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351D8-8EA9-ABE3-6B34-192005CCC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E96B4-B77C-FA28-C13C-D37A670E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46B4AE-5EA1-8D3A-0592-B7C93378F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2C4A0-F7D7-8484-7FDB-2CBE24B8B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FE018-08A1-4E75-8EA0-BE2B04D4184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3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09339-E014-99E2-0E1B-89BD8F9BD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6CD86-72B5-FAA0-D282-0D7778C54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882744-F00D-7B11-8870-2D11486C5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3BFAC-1D6A-3B01-9AAA-A29411BEDA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FE018-08A1-4E75-8EA0-BE2B04D4184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0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116-F4D6-4D4E-B413-F38ECEE41F42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E2D-7D99-4DC7-B366-C61593819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9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116-F4D6-4D4E-B413-F38ECEE41F42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E2D-7D99-4DC7-B366-C615938191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600"/>
            <a:ext cx="8534400" cy="5715000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116-F4D6-4D4E-B413-F38ECEE41F42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E2D-7D99-4DC7-B366-C61593819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erial shot of a swimming pool">
            <a:extLst>
              <a:ext uri="{FF2B5EF4-FFF2-40B4-BE49-F238E27FC236}">
                <a16:creationId xmlns:a16="http://schemas.microsoft.com/office/drawing/2014/main" id="{5232B6E6-CBD2-C9A4-9D43-A5ECC381E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021" r="34923"/>
          <a:stretch>
            <a:fillRect/>
          </a:stretch>
        </p:blipFill>
        <p:spPr>
          <a:xfrm>
            <a:off x="-5118" y="-117475"/>
            <a:ext cx="9149118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BDC6C8-EBAD-F970-423F-9FAD778FB307}"/>
              </a:ext>
            </a:extLst>
          </p:cNvPr>
          <p:cNvSpPr/>
          <p:nvPr userDrawn="1"/>
        </p:nvSpPr>
        <p:spPr>
          <a:xfrm>
            <a:off x="-24168" y="-152400"/>
            <a:ext cx="9144000" cy="6873875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A66E8-1E26-A459-C4E0-1EC8406496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473699"/>
            <a:ext cx="1104138" cy="1200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762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116-F4D6-4D4E-B413-F38ECEE41F42}" type="datetimeFigureOut">
              <a:rPr lang="en-US" smtClean="0"/>
              <a:t>2/25/2026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3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116-F4D6-4D4E-B413-F38ECEE41F42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E2D-7D99-4DC7-B366-C61593819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116-F4D6-4D4E-B413-F38ECEE41F42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E2D-7D99-4DC7-B366-C61593819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1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116-F4D6-4D4E-B413-F38ECEE41F42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E2D-7D99-4DC7-B366-C61593819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2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9600"/>
            <a:ext cx="8534400" cy="5715000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9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9600"/>
            <a:ext cx="8534400" cy="5715000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6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116-F4D6-4D4E-B413-F38ECEE41F42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E2D-7D99-4DC7-B366-C615938191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9600"/>
            <a:ext cx="8534400" cy="5715000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4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F116-F4D6-4D4E-B413-F38ECEE41F42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E2D-7D99-4DC7-B366-C615938191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9600"/>
            <a:ext cx="8534400" cy="5715000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F116-F4D6-4D4E-B413-F38ECEE41F42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CBE2D-7D99-4DC7-B366-C61593819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2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Meet Contacts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8229600" cy="4784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Meet Referee- Trish Martin</a:t>
            </a:r>
          </a:p>
          <a:p>
            <a:r>
              <a:rPr lang="en-US" dirty="0"/>
              <a:t>Admin Referee- Jeffrey Childs</a:t>
            </a:r>
          </a:p>
          <a:p>
            <a:r>
              <a:rPr lang="en-US" dirty="0"/>
              <a:t>Age Group Chair- Stephanie Toth</a:t>
            </a:r>
          </a:p>
          <a:p>
            <a:r>
              <a:rPr lang="en-US" dirty="0"/>
              <a:t>Facility Director Melissa Oman</a:t>
            </a:r>
          </a:p>
          <a:p>
            <a:r>
              <a:rPr lang="en-US" dirty="0"/>
              <a:t>Meet Director- Lana Sanders</a:t>
            </a:r>
          </a:p>
          <a:p>
            <a:r>
              <a:rPr lang="en-US" dirty="0"/>
              <a:t>OME Official- Lynn Tippets-Fazen</a:t>
            </a:r>
          </a:p>
          <a:p>
            <a:r>
              <a:rPr lang="en-US" dirty="0"/>
              <a:t>NCS Executive Director- Amy Faulk</a:t>
            </a:r>
          </a:p>
          <a:p>
            <a:r>
              <a:rPr lang="en-US" dirty="0"/>
              <a:t>Jury: Lindsay Takkunen COACH, Chase Rutledge ATHLETE, Shauna Tobin OFFICIAL</a:t>
            </a:r>
          </a:p>
        </p:txBody>
      </p:sp>
    </p:spTree>
    <p:extLst>
      <p:ext uri="{BB962C8B-B14F-4D97-AF65-F5344CB8AC3E}">
        <p14:creationId xmlns:p14="http://schemas.microsoft.com/office/powerpoint/2010/main" val="407225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Warm ups</a:t>
            </a:r>
          </a:p>
          <a:p>
            <a:r>
              <a:rPr lang="en-US" dirty="0"/>
              <a:t>Spectators for 12&amp;U Session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C2DAF0-7BF6-6892-1D91-2B062D74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Information 	</a:t>
            </a:r>
          </a:p>
        </p:txBody>
      </p:sp>
    </p:spTree>
    <p:extLst>
      <p:ext uri="{BB962C8B-B14F-4D97-AF65-F5344CB8AC3E}">
        <p14:creationId xmlns:p14="http://schemas.microsoft.com/office/powerpoint/2010/main" val="425557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8C7D-81E4-3DA8-0222-30EA40B0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Conduct of the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AEA0F-3ED6-638A-3216-7E2CFE9F7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1093 athletes</a:t>
            </a:r>
          </a:p>
          <a:p>
            <a:r>
              <a:rPr lang="en-US" dirty="0"/>
              <a:t>41 teams </a:t>
            </a:r>
          </a:p>
          <a:p>
            <a:r>
              <a:rPr lang="en-US" dirty="0"/>
              <a:t>USA Swimming Rules</a:t>
            </a:r>
          </a:p>
          <a:p>
            <a:r>
              <a:rPr lang="en-US" dirty="0"/>
              <a:t>No tech suits for 12&amp;U</a:t>
            </a:r>
          </a:p>
          <a:p>
            <a:r>
              <a:rPr lang="en-US" dirty="0"/>
              <a:t>All Adult Participants accountable to Minor Athlete Abuse Prevention Policy (MAAPP)</a:t>
            </a:r>
          </a:p>
          <a:p>
            <a:pPr lvl="1"/>
            <a:r>
              <a:rPr lang="en-US" dirty="0"/>
              <a:t>All interactions interruptible and observable</a:t>
            </a:r>
          </a:p>
          <a:p>
            <a:pPr lvl="1"/>
            <a:r>
              <a:rPr lang="en-US" dirty="0"/>
              <a:t>No adults in locker rooms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7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ACA3E-3E9F-31BF-6DFE-50D170493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10DF-39E3-9276-3EA9-F400F383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Sessions and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5E50E-2756-63BE-65EB-C03BF67BC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83163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Prelims start at 8:30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Afternoons start at 1:00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Evenings start at 5:30</a:t>
            </a:r>
          </a:p>
          <a:p>
            <a:r>
              <a:rPr lang="en-US" dirty="0"/>
              <a:t>Dive overs in prelims and timed finals sessions</a:t>
            </a:r>
          </a:p>
          <a:p>
            <a:r>
              <a:rPr lang="en-US" dirty="0"/>
              <a:t>Forward start wedges and backward start ledges for all sessions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3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45153-9310-A35F-AFAC-E7B888E3D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00BA-6DE8-F292-6887-5290E8BF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90442-7A94-E6C9-D6C6-CEFB7FC84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83163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13-14 Women prelims- EAST TH, FR, SU and WEST SA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13-14 Men prelims- EAST FR, SA and WEST TH, SU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13-14 Finals- EAST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11-12s in WEST (10 lanes) and 10&amp;U in EAST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NOTE: 11-12 Boys’ 400 FR-Relays will compete in EAST pool after a 15 minute break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0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99829-0CE1-8F01-3872-2837A3670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FFCC-4381-1106-6939-A194FBF25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Administrative Conduct of the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AB887-09B2-948B-2C19-B9C8053A9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>
            <a:normAutofit fontScale="92500"/>
          </a:bodyPr>
          <a:lstStyle/>
          <a:p>
            <a:r>
              <a:rPr lang="en-US" dirty="0"/>
              <a:t>Athletes will not be “worked in” if they miss their heats unless caused by administrative error</a:t>
            </a:r>
          </a:p>
          <a:p>
            <a:r>
              <a:rPr lang="en-US" dirty="0"/>
              <a:t>North Carolina Scratch Rule in effect</a:t>
            </a:r>
          </a:p>
          <a:p>
            <a:pPr lvl="1"/>
            <a:r>
              <a:rPr lang="en-US" dirty="0"/>
              <a:t>30 minutes to declare intent to scratch from 13-14 finals</a:t>
            </a:r>
          </a:p>
          <a:p>
            <a:pPr lvl="1"/>
            <a:r>
              <a:rPr lang="en-US" dirty="0"/>
              <a:t>Out of meet for unexcused no show in finals</a:t>
            </a:r>
          </a:p>
          <a:p>
            <a:pPr lvl="1"/>
            <a:r>
              <a:rPr lang="en-US" dirty="0"/>
              <a:t>Out of next individual event for no showing individual positive check-in events. Declare a False Start (DFS) to referee to avoid penalty. </a:t>
            </a:r>
          </a:p>
          <a:p>
            <a:pPr lvl="1"/>
            <a:r>
              <a:rPr lang="en-US" dirty="0"/>
              <a:t>No penalty for no shows in preliminary or pre-seeded timed final events. DFS’s appreciated.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5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9B271-26F5-3A7C-13FE-EF4328C00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F8720-A748-865D-4D33-758B5E1E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Administrative Conduct of the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2E57-A7ED-102D-5D2A-13C31E48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>
            <a:normAutofit/>
          </a:bodyPr>
          <a:lstStyle/>
          <a:p>
            <a:r>
              <a:rPr lang="en-US" dirty="0"/>
              <a:t>Sign up for GroupMe for communications</a:t>
            </a:r>
          </a:p>
          <a:p>
            <a:r>
              <a:rPr lang="en-US" dirty="0"/>
              <a:t>Be sure Admin has contact info to be informed of swim offs and finals scratch ins</a:t>
            </a:r>
          </a:p>
          <a:p>
            <a:r>
              <a:rPr lang="en-US" dirty="0"/>
              <a:t>Heat sheets, relay cards, DQ slips, positive check ins, and scratches from finals will be managed at Admin’s resolution table by the EAST pool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1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8BE4F-5E23-E1D4-B2F5-32E87D149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64DD6-D9DF-D543-CB74-FA57CC87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Administrative Conduct of the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A6CC3-0C1A-0C69-E119-8CE8A753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>
            <a:normAutofit/>
          </a:bodyPr>
          <a:lstStyle/>
          <a:p>
            <a:r>
              <a:rPr lang="en-US" dirty="0"/>
              <a:t>Positive check in deadlines for individual events. Athletes not checking in on time will be scratched.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ADB602-3AEE-A20F-8A01-6C82EF416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01793"/>
              </p:ext>
            </p:extLst>
          </p:nvPr>
        </p:nvGraphicFramePr>
        <p:xfrm>
          <a:off x="838200" y="2762308"/>
          <a:ext cx="7010400" cy="3812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974">
                  <a:extLst>
                    <a:ext uri="{9D8B030D-6E8A-4147-A177-3AD203B41FA5}">
                      <a16:colId xmlns:a16="http://schemas.microsoft.com/office/drawing/2014/main" val="2419772607"/>
                    </a:ext>
                  </a:extLst>
                </a:gridCol>
                <a:gridCol w="1649420">
                  <a:extLst>
                    <a:ext uri="{9D8B030D-6E8A-4147-A177-3AD203B41FA5}">
                      <a16:colId xmlns:a16="http://schemas.microsoft.com/office/drawing/2014/main" val="2548818300"/>
                    </a:ext>
                  </a:extLst>
                </a:gridCol>
                <a:gridCol w="991415">
                  <a:extLst>
                    <a:ext uri="{9D8B030D-6E8A-4147-A177-3AD203B41FA5}">
                      <a16:colId xmlns:a16="http://schemas.microsoft.com/office/drawing/2014/main" val="3464818413"/>
                    </a:ext>
                  </a:extLst>
                </a:gridCol>
                <a:gridCol w="3592591">
                  <a:extLst>
                    <a:ext uri="{9D8B030D-6E8A-4147-A177-3AD203B41FA5}">
                      <a16:colId xmlns:a16="http://schemas.microsoft.com/office/drawing/2014/main" val="1847277661"/>
                    </a:ext>
                  </a:extLst>
                </a:gridCol>
              </a:tblGrid>
              <a:tr h="260959">
                <a:tc gridSpan="2"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Individual Events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Check-In Deadline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94634"/>
                  </a:ext>
                </a:extLst>
              </a:tr>
              <a:tr h="507006"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13-14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1000Y Freestyle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4:45 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9239143"/>
                  </a:ext>
                </a:extLst>
              </a:tr>
              <a:tr h="507006"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11-12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400Y IM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4:45 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1426193"/>
                  </a:ext>
                </a:extLst>
              </a:tr>
              <a:tr h="507006"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13-14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400Y IM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Friday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8:45 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5667897"/>
                  </a:ext>
                </a:extLst>
              </a:tr>
              <a:tr h="507006"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13-14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500Y Freestyle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Saturday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8:45 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4364278"/>
                  </a:ext>
                </a:extLst>
              </a:tr>
              <a:tr h="507006"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10&amp;U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500 Freestyle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Saturday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12:30 PM or 30 mins before session start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6733936"/>
                  </a:ext>
                </a:extLst>
              </a:tr>
              <a:tr h="507006"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11-12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500Y Freestyle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Saturday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12:30 PM or 30 mins before session start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8393665"/>
                  </a:ext>
                </a:extLst>
              </a:tr>
              <a:tr h="507006"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13-14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1650Y Freestyle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Saturday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6:00 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0605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28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2F649-82BE-F18A-402D-8B00371C5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0E1A-4CA7-0CCF-2EAD-A88F55A1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Administrative Conduct of the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65E23-D08D-C221-DD19-4C18342B9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143000"/>
            <a:ext cx="8382001" cy="5165725"/>
          </a:xfrm>
        </p:spPr>
        <p:txBody>
          <a:bodyPr>
            <a:normAutofit/>
          </a:bodyPr>
          <a:lstStyle/>
          <a:p>
            <a:r>
              <a:rPr lang="en-US" dirty="0"/>
              <a:t>Relay positive check ins and relay cards due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9CF86D-2F08-CE43-F135-E711E9495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49541"/>
              </p:ext>
            </p:extLst>
          </p:nvPr>
        </p:nvGraphicFramePr>
        <p:xfrm>
          <a:off x="304800" y="1869883"/>
          <a:ext cx="8686800" cy="3447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589">
                  <a:extLst>
                    <a:ext uri="{9D8B030D-6E8A-4147-A177-3AD203B41FA5}">
                      <a16:colId xmlns:a16="http://schemas.microsoft.com/office/drawing/2014/main" val="3090789326"/>
                    </a:ext>
                  </a:extLst>
                </a:gridCol>
                <a:gridCol w="1960662">
                  <a:extLst>
                    <a:ext uri="{9D8B030D-6E8A-4147-A177-3AD203B41FA5}">
                      <a16:colId xmlns:a16="http://schemas.microsoft.com/office/drawing/2014/main" val="2919855150"/>
                    </a:ext>
                  </a:extLst>
                </a:gridCol>
                <a:gridCol w="1178493">
                  <a:extLst>
                    <a:ext uri="{9D8B030D-6E8A-4147-A177-3AD203B41FA5}">
                      <a16:colId xmlns:a16="http://schemas.microsoft.com/office/drawing/2014/main" val="4050892722"/>
                    </a:ext>
                  </a:extLst>
                </a:gridCol>
                <a:gridCol w="1963282">
                  <a:extLst>
                    <a:ext uri="{9D8B030D-6E8A-4147-A177-3AD203B41FA5}">
                      <a16:colId xmlns:a16="http://schemas.microsoft.com/office/drawing/2014/main" val="389671434"/>
                    </a:ext>
                  </a:extLst>
                </a:gridCol>
                <a:gridCol w="1178493">
                  <a:extLst>
                    <a:ext uri="{9D8B030D-6E8A-4147-A177-3AD203B41FA5}">
                      <a16:colId xmlns:a16="http://schemas.microsoft.com/office/drawing/2014/main" val="3566969187"/>
                    </a:ext>
                  </a:extLst>
                </a:gridCol>
                <a:gridCol w="1482281">
                  <a:extLst>
                    <a:ext uri="{9D8B030D-6E8A-4147-A177-3AD203B41FA5}">
                      <a16:colId xmlns:a16="http://schemas.microsoft.com/office/drawing/2014/main" val="341555033"/>
                    </a:ext>
                  </a:extLst>
                </a:gridCol>
              </a:tblGrid>
              <a:tr h="222250">
                <a:tc gridSpan="2"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Relay Events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Check-In Deadline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Relay Cards Due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075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13-14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800Y Freestyle Relay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4:45 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5:30 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2815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13-14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400Y Freestyle Relay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Friday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End of prelims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Friday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5:30 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1006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13-14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200Y Freestyle Relay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Saturday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7:30 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7689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11-12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400Y Freestyle Relay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Friday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12:30 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Friday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Start of session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5641325"/>
                  </a:ext>
                </a:extLst>
              </a:tr>
              <a:tr h="110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13-14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400Y Medley Relay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Saturday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8:45 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Saturday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8:45 AM/5:30 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1761676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11-12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200Y Medley Relay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Saturday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At check in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075101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10&amp;U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200Y Medley Relay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051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13-14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200Y Medley Relay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Sunday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7:30 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3074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11-12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200Y Freestyle Relay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Sunday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At check in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8446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10&amp;U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200Y Freestyle Relay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985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11-12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333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400Y Medley Relay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Sunday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12:30 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Sunday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Start of session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50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7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1627E-D11C-C039-0EE4-E03C04CBF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1BF0-ECE7-51C1-089D-EC165A48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1143000"/>
          </a:xfrm>
        </p:spPr>
        <p:txBody>
          <a:bodyPr/>
          <a:lstStyle/>
          <a:p>
            <a:r>
              <a:rPr lang="en-US" dirty="0"/>
              <a:t>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99E4E-F9E7-8B07-5A8E-8B6EA2B4A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5562600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A Finalists are invited to parade at night. Report to Ready Room 5 minutes before event.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12&amp;U Top 8 individual and Top 3 relays are invited to the podium for awards.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13-14 Top 5 individual and Top 3 relays are invited to the podium for awards.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10&amp;U and 11-12 awards at end of afternoon sessions. 11-12 400 IM awards first at end of afternoon session on Friday.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Thursday awards plan: </a:t>
            </a:r>
          </a:p>
          <a:p>
            <a:pPr marL="742950" lvl="2" indent="-342900"/>
            <a:r>
              <a:rPr lang="en-US" sz="2800" dirty="0"/>
              <a:t>800 FR-R awards immediately following men’s relay</a:t>
            </a:r>
          </a:p>
          <a:p>
            <a:pPr marL="742950" lvl="2" indent="-342900"/>
            <a:r>
              <a:rPr lang="en-US" sz="2800" dirty="0"/>
              <a:t>1000 FR 10 minutes before Friday prelims</a:t>
            </a:r>
          </a:p>
          <a:p>
            <a:pPr marL="742950" lvl="2" indent="-342900"/>
            <a:r>
              <a:rPr lang="en-US" sz="2800" dirty="0"/>
              <a:t>100 IM 10 minutes before Friday finals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Evening awards after every MEN’S event on Friday, Saturday, Sunday. EXCEPT 400 relay awards will be the following evenings 10 minutes before finals begin.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10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670</Words>
  <Application>Microsoft Office PowerPoint</Application>
  <PresentationFormat>On-screen Show (4:3)</PresentationFormat>
  <Paragraphs>155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Main Meet Contacts</vt:lpstr>
      <vt:lpstr>Conduct of the Meet</vt:lpstr>
      <vt:lpstr>Sessions and Equipment</vt:lpstr>
      <vt:lpstr>Pool Assignment</vt:lpstr>
      <vt:lpstr>Administrative Conduct of the Meet</vt:lpstr>
      <vt:lpstr>Administrative Conduct of the Meet</vt:lpstr>
      <vt:lpstr>Administrative Conduct of the Meet</vt:lpstr>
      <vt:lpstr>Administrative Conduct of the Meet</vt:lpstr>
      <vt:lpstr>Awards</vt:lpstr>
      <vt:lpstr>Facility Information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</dc:creator>
  <cp:lastModifiedBy>Trish Martin</cp:lastModifiedBy>
  <cp:revision>36</cp:revision>
  <dcterms:created xsi:type="dcterms:W3CDTF">2017-07-23T19:18:23Z</dcterms:created>
  <dcterms:modified xsi:type="dcterms:W3CDTF">2026-02-26T01:56:02Z</dcterms:modified>
</cp:coreProperties>
</file>