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5" r:id="rId26"/>
    <p:sldId id="286" r:id="rId27"/>
    <p:sldId id="287" r:id="rId28"/>
    <p:sldId id="288" r:id="rId29"/>
    <p:sldId id="289" r:id="rId30"/>
    <p:sldId id="283" r:id="rId31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17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B02339-AA93-9DB7-3B69-476274B79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E6182-5C4F-537B-C0E8-07076AC37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061F-B42D-4B50-9DE6-F45092377B74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B586-86CB-39BB-CC4A-3A61D7BEC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BA129-01A1-1BCB-BFED-5B8FF8005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16845-3A5F-492D-A378-A2A0F8C6BC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12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367F0-16E8-4399-B8B5-2074AE714623}" type="datetimeFigureOut">
              <a:rPr lang="en-US" smtClean="0"/>
              <a:t>5/21/2023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12199-5326-4C36-AF20-FD27187C99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70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4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6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7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2192"/>
            <a:ext cx="7886700" cy="658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E58E8-FAB0-17EF-0366-1A1B061D1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94" y="351788"/>
            <a:ext cx="693257" cy="658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648FCD-3963-3B6D-0538-66524B103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964" y="6317689"/>
            <a:ext cx="470318" cy="4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7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2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9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7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9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9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Officials Clinic – Open 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2A0B-3017-45E7-8ADE-C0359BD0B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5311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elixwong.com/2013/06/swimming-kayaking-in-richards-lak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nhphl/5923269261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lubjuggler/33560725130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2741281@N05/7771717024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353647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swimming.org/officials/popular-resources/online-test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swimming.org/officials/popular-resources/online-test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udlin/593775972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F25E-C0DD-4E86-8D0C-EAFBBC12F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199" y="2530987"/>
            <a:ext cx="3637598" cy="129430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Officials Clinic for Open Water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Judge and Referee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1C42D-2786-8DA0-00CC-73B10AC7A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3185" y="4273913"/>
            <a:ext cx="3857625" cy="872075"/>
          </a:xfrm>
        </p:spPr>
        <p:txBody>
          <a:bodyPr>
            <a:normAutofit/>
          </a:bodyPr>
          <a:lstStyle/>
          <a:p>
            <a:r>
              <a:rPr lang="en-US" sz="2000" b="1" dirty="0"/>
              <a:t>Revision</a:t>
            </a:r>
            <a:r>
              <a:rPr lang="en-US" b="1" dirty="0"/>
              <a:t> 05 – May 2023</a:t>
            </a:r>
          </a:p>
          <a:p>
            <a:r>
              <a:rPr lang="en-US" sz="1800" dirty="0"/>
              <a:t>Prepared by Jim Riggs, NC Swimming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0D2B5-56E3-A81B-E6C8-55D6D95E2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013" y="391312"/>
            <a:ext cx="1644172" cy="1561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BC24CE-D5FF-988E-6380-D3A2A6FCE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11" y="5594612"/>
            <a:ext cx="978976" cy="87207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B9BB8-C73F-E16C-1444-942A4FA7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10637A-9971-E794-5434-B0C29720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8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Rules and duties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00" y="2192628"/>
            <a:ext cx="3943350" cy="301470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Event Rules</a:t>
            </a:r>
          </a:p>
          <a:p>
            <a:r>
              <a:rPr lang="en-US" sz="1800" dirty="0"/>
              <a:t>Meet Host Committee includes in the meet information:</a:t>
            </a:r>
          </a:p>
          <a:p>
            <a:r>
              <a:rPr lang="en-US" sz="1800" dirty="0"/>
              <a:t>Policy for event abandonment</a:t>
            </a:r>
          </a:p>
          <a:p>
            <a:r>
              <a:rPr lang="en-US" sz="1800" dirty="0"/>
              <a:t>Escorted or unescorted swims: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Escorted: each swimmer observed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Un-escorted: swimmers observed in zones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DDACF-D608-3845-4D27-A2C8E712B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0" y="2611224"/>
            <a:ext cx="4186044" cy="24321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C03F0-0FF0-69F1-A22B-DD941A237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2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OW Sanction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4241"/>
            <a:ext cx="3943350" cy="301470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Submission for approval prior to NCS sanction</a:t>
            </a:r>
          </a:p>
          <a:p>
            <a:r>
              <a:rPr lang="en-US" sz="2000" dirty="0"/>
              <a:t>Sanction must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Key personnel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Emergency Response Plan (ERP)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Course Abandonment Plan (CAP)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Independent Safety Monitor (ISM)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Water quality and site safety audit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Course map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3EC57-E10A-8EB8-7038-54E9170A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436" y="1984241"/>
            <a:ext cx="3943350" cy="30147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AAA7E-58B1-E506-FD6B-9820597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9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Roles and duties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0967"/>
            <a:ext cx="5083993" cy="301470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Meet Director</a:t>
            </a:r>
          </a:p>
          <a:p>
            <a:r>
              <a:rPr lang="en-US" sz="1800" dirty="0"/>
              <a:t>Primary contact for general meet activities</a:t>
            </a:r>
          </a:p>
          <a:p>
            <a:r>
              <a:rPr lang="en-US" sz="1800" dirty="0"/>
              <a:t>Leads Meet Host organization</a:t>
            </a:r>
          </a:p>
          <a:p>
            <a:r>
              <a:rPr lang="en-US" sz="1800" dirty="0"/>
              <a:t>Approval of sanction submittal</a:t>
            </a:r>
          </a:p>
          <a:p>
            <a:r>
              <a:rPr lang="en-US" sz="1800" dirty="0"/>
              <a:t>Defines and maintains course and venue</a:t>
            </a:r>
          </a:p>
          <a:p>
            <a:r>
              <a:rPr lang="en-US" sz="1800" dirty="0"/>
              <a:t>Authority to suspend/withdraw the sanction due to safety concerns.</a:t>
            </a:r>
          </a:p>
          <a:p>
            <a:r>
              <a:rPr lang="en-US" sz="1800" b="1" dirty="0"/>
              <a:t>May stop a swim at any time or safety concerns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BFEE69-BFAC-6759-8136-A6886C31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Roles and duties (2)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1648"/>
            <a:ext cx="7886700" cy="3904160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ISM (Independent Safety Monitor)</a:t>
            </a:r>
          </a:p>
          <a:p>
            <a:r>
              <a:rPr lang="en-US" sz="1900" dirty="0"/>
              <a:t>Approved by LSC Sanction Chair</a:t>
            </a:r>
          </a:p>
          <a:p>
            <a:r>
              <a:rPr lang="en-US" sz="1900" dirty="0"/>
              <a:t>Independent of meet management; may supersede activities in the interest of safety.</a:t>
            </a:r>
          </a:p>
          <a:p>
            <a:r>
              <a:rPr lang="en-US" sz="1900" dirty="0"/>
              <a:t>Assures deployment of: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/>
              <a:t>CAP (Course Abandonment Plan)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/>
              <a:t>EAP (Emergency Response Plan)</a:t>
            </a:r>
          </a:p>
          <a:p>
            <a:r>
              <a:rPr lang="en-US" sz="1900" dirty="0"/>
              <a:t>Attends and supervises all elements of safety including:</a:t>
            </a:r>
          </a:p>
          <a:p>
            <a:pPr lvl="1"/>
            <a:r>
              <a:rPr lang="en-US" sz="1900" dirty="0"/>
              <a:t>Support resources</a:t>
            </a:r>
          </a:p>
          <a:p>
            <a:pPr lvl="1"/>
            <a:r>
              <a:rPr lang="en-US" sz="1900" dirty="0"/>
              <a:t>Environment</a:t>
            </a:r>
          </a:p>
          <a:p>
            <a:r>
              <a:rPr lang="en-US" sz="1900" dirty="0"/>
              <a:t>Authority to suspend/withdraw the sanction due to safety concerns.</a:t>
            </a:r>
          </a:p>
          <a:p>
            <a:r>
              <a:rPr lang="en-US" sz="1900" b="1" dirty="0"/>
              <a:t>May stop a swim at any time or safety concerns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DBF61-FF63-314A-DA36-61F77D270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2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Roles and duties (3)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151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Officials:</a:t>
            </a:r>
          </a:p>
          <a:p>
            <a:r>
              <a:rPr lang="en-US" sz="1900" dirty="0"/>
              <a:t>Referee*</a:t>
            </a:r>
          </a:p>
          <a:p>
            <a:r>
              <a:rPr lang="en-US" sz="1900" dirty="0"/>
              <a:t>Chief Timer*</a:t>
            </a:r>
          </a:p>
          <a:p>
            <a:r>
              <a:rPr lang="en-US" sz="1900" dirty="0"/>
              <a:t>Safety Officer*</a:t>
            </a:r>
          </a:p>
          <a:p>
            <a:r>
              <a:rPr lang="en-US" sz="1900" dirty="0"/>
              <a:t>Finish Judge*</a:t>
            </a:r>
          </a:p>
          <a:p>
            <a:r>
              <a:rPr lang="en-US" sz="1900" dirty="0"/>
              <a:t>Starter</a:t>
            </a:r>
          </a:p>
          <a:p>
            <a:r>
              <a:rPr lang="en-US" sz="1900" dirty="0"/>
              <a:t>Admin Referee</a:t>
            </a:r>
          </a:p>
          <a:p>
            <a:r>
              <a:rPr lang="en-US" sz="1900" dirty="0"/>
              <a:t>Announcer</a:t>
            </a:r>
          </a:p>
          <a:p>
            <a:r>
              <a:rPr lang="en-US" sz="1900" dirty="0"/>
              <a:t>Clerk of Course</a:t>
            </a:r>
          </a:p>
          <a:p>
            <a:r>
              <a:rPr lang="en-US" sz="1900" dirty="0"/>
              <a:t>Recorder</a:t>
            </a:r>
          </a:p>
          <a:p>
            <a:r>
              <a:rPr lang="en-US" sz="1900" dirty="0"/>
              <a:t>Race/Turn Judge (Escorted/Unescorted Races)</a:t>
            </a:r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2C5C67-CFCE-CC31-1AAA-3F66176645DE}"/>
              </a:ext>
            </a:extLst>
          </p:cNvPr>
          <p:cNvSpPr/>
          <p:nvPr/>
        </p:nvSpPr>
        <p:spPr>
          <a:xfrm>
            <a:off x="6676007" y="5669472"/>
            <a:ext cx="1917577" cy="59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 Dedicated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3C553-A54D-8FD2-490C-28F22584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group of people in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BB334157-B969-59E0-4BA8-56C68382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652"/>
          <a:stretch/>
        </p:blipFill>
        <p:spPr>
          <a:xfrm>
            <a:off x="3123218" y="2856322"/>
            <a:ext cx="4577914" cy="18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8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Roles and duties (4)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7258"/>
            <a:ext cx="7886700" cy="413511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Referee</a:t>
            </a:r>
          </a:p>
          <a:p>
            <a:pPr lvl="1"/>
            <a:r>
              <a:rPr lang="en-US" sz="1800" dirty="0"/>
              <a:t>Pre-race briefing for participants, coaches, event personnel</a:t>
            </a:r>
          </a:p>
          <a:p>
            <a:pPr lvl="2"/>
            <a:r>
              <a:rPr lang="en-US" sz="1800" dirty="0"/>
              <a:t>Course</a:t>
            </a:r>
          </a:p>
          <a:p>
            <a:pPr lvl="2"/>
            <a:r>
              <a:rPr lang="en-US" sz="1800" dirty="0"/>
              <a:t>Markings</a:t>
            </a:r>
          </a:p>
          <a:p>
            <a:pPr lvl="2"/>
            <a:r>
              <a:rPr lang="en-US" sz="1800" dirty="0"/>
              <a:t>Signals</a:t>
            </a:r>
          </a:p>
          <a:p>
            <a:pPr lvl="1"/>
            <a:r>
              <a:rPr lang="en-US" sz="1800" dirty="0"/>
              <a:t>Authority to suspend the sanction due to safety concerns</a:t>
            </a:r>
          </a:p>
          <a:p>
            <a:pPr lvl="1"/>
            <a:r>
              <a:rPr lang="en-US" sz="1800" dirty="0"/>
              <a:t>Stop a session at any time for safety concerns</a:t>
            </a:r>
          </a:p>
          <a:p>
            <a:pPr lvl="1"/>
            <a:r>
              <a:rPr lang="en-US" sz="1800" dirty="0"/>
              <a:t>Use of video and other devices to verify order of finish</a:t>
            </a:r>
          </a:p>
          <a:p>
            <a:pPr lvl="1"/>
            <a:r>
              <a:rPr lang="en-US" sz="1800" dirty="0"/>
              <a:t>Signals start status</a:t>
            </a:r>
          </a:p>
          <a:p>
            <a:pPr lvl="1"/>
            <a:r>
              <a:rPr lang="en-US" sz="1800" dirty="0"/>
              <a:t>Defines starts in waves, age groups, and capabilities</a:t>
            </a:r>
          </a:p>
          <a:p>
            <a:pPr marL="0" indent="0">
              <a:buNone/>
            </a:pPr>
            <a:r>
              <a:rPr lang="en-US" sz="2000" b="1" dirty="0"/>
              <a:t>Assistant Referee</a:t>
            </a:r>
          </a:p>
          <a:p>
            <a:pPr lvl="1"/>
            <a:r>
              <a:rPr lang="en-US" sz="1600" dirty="0"/>
              <a:t>Performs all duties assigned by the Referee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9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Roles and duties (5)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151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Admin Referee</a:t>
            </a:r>
          </a:p>
          <a:p>
            <a:pPr lvl="1"/>
            <a:r>
              <a:rPr lang="en-US" sz="1800" dirty="0"/>
              <a:t>Responsible for administrative duties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Safety Officer</a:t>
            </a:r>
          </a:p>
          <a:p>
            <a:pPr lvl="1"/>
            <a:r>
              <a:rPr lang="en-US" sz="1800" dirty="0"/>
              <a:t>Reports to Referee for all safety aspects</a:t>
            </a:r>
          </a:p>
          <a:p>
            <a:pPr lvl="1"/>
            <a:r>
              <a:rPr lang="en-US" sz="1800" dirty="0"/>
              <a:t>Directs escort craft </a:t>
            </a:r>
          </a:p>
          <a:p>
            <a:pPr lvl="1"/>
            <a:r>
              <a:rPr lang="en-US" sz="1800" dirty="0"/>
              <a:t>Verifies safe starts and finishes</a:t>
            </a:r>
          </a:p>
          <a:p>
            <a:pPr lvl="1"/>
            <a:r>
              <a:rPr lang="en-US" sz="1800" dirty="0"/>
              <a:t>Liaison to Medical Officer and updates safety and course revision</a:t>
            </a:r>
          </a:p>
          <a:p>
            <a:pPr marL="0" indent="0">
              <a:buNone/>
            </a:pPr>
            <a:r>
              <a:rPr lang="en-US" sz="2000" b="1" dirty="0"/>
              <a:t>Medical Officer</a:t>
            </a:r>
          </a:p>
          <a:p>
            <a:pPr lvl="1"/>
            <a:r>
              <a:rPr lang="en-US" sz="1800" dirty="0"/>
              <a:t>Reports to Referee for all medical aspects</a:t>
            </a:r>
          </a:p>
          <a:p>
            <a:pPr lvl="1"/>
            <a:r>
              <a:rPr lang="en-US" sz="1800" dirty="0"/>
              <a:t>Updates medical support of events and evacuation process</a:t>
            </a:r>
          </a:p>
          <a:p>
            <a:pPr marL="0" indent="0">
              <a:buNone/>
            </a:pPr>
            <a:r>
              <a:rPr lang="en-US" sz="2000" b="1" dirty="0"/>
              <a:t>Course Officer</a:t>
            </a:r>
          </a:p>
          <a:p>
            <a:pPr lvl="1"/>
            <a:r>
              <a:rPr lang="en-US" sz="1800" dirty="0"/>
              <a:t>Maintains course survey and verifies ready for use</a:t>
            </a:r>
          </a:p>
          <a:p>
            <a:pPr lvl="1"/>
            <a:r>
              <a:rPr lang="en-US" sz="1800" dirty="0"/>
              <a:t>Insures Turn Judges are in position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4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Roles and duties (6)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151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Turn Judge</a:t>
            </a:r>
          </a:p>
          <a:p>
            <a:pPr lvl="1"/>
            <a:r>
              <a:rPr lang="en-US" sz="1800" dirty="0"/>
              <a:t>Positions to verify swimmer compliance at turns</a:t>
            </a:r>
          </a:p>
          <a:p>
            <a:pPr lvl="1"/>
            <a:r>
              <a:rPr lang="en-US" sz="1800" dirty="0"/>
              <a:t>Reports possible infractions to the Referee</a:t>
            </a:r>
          </a:p>
          <a:p>
            <a:pPr marL="0" indent="0">
              <a:buNone/>
            </a:pPr>
            <a:r>
              <a:rPr lang="en-US" sz="2000" b="1" dirty="0"/>
              <a:t>Chief Timer</a:t>
            </a:r>
          </a:p>
          <a:p>
            <a:pPr lvl="1"/>
            <a:r>
              <a:rPr lang="en-US" sz="1800" dirty="0"/>
              <a:t>Briefs and assign Timers to positions</a:t>
            </a:r>
          </a:p>
          <a:p>
            <a:pPr lvl="1"/>
            <a:r>
              <a:rPr lang="en-US" sz="1800" dirty="0"/>
              <a:t>Maintains the official clock</a:t>
            </a:r>
          </a:p>
          <a:p>
            <a:pPr marL="0" indent="0">
              <a:buNone/>
            </a:pPr>
            <a:r>
              <a:rPr lang="en-US" sz="2000" b="1" dirty="0"/>
              <a:t>Chief Finish Judge</a:t>
            </a:r>
          </a:p>
          <a:p>
            <a:pPr lvl="1"/>
            <a:r>
              <a:rPr lang="en-US" sz="1800" dirty="0"/>
              <a:t>Briefs and assigns Finish Judges to positions</a:t>
            </a:r>
          </a:p>
          <a:p>
            <a:pPr lvl="1"/>
            <a:r>
              <a:rPr lang="en-US" sz="1800" dirty="0"/>
              <a:t>Determine order of finish and forwards to the Referee</a:t>
            </a:r>
          </a:p>
          <a:p>
            <a:pPr marL="0" indent="0">
              <a:buNone/>
            </a:pPr>
            <a:r>
              <a:rPr lang="en-US" sz="2000" b="1" dirty="0"/>
              <a:t>Finish Judge</a:t>
            </a:r>
          </a:p>
          <a:p>
            <a:pPr lvl="1"/>
            <a:r>
              <a:rPr lang="en-US" sz="1800" dirty="0"/>
              <a:t>Records order of finish</a:t>
            </a:r>
          </a:p>
          <a:p>
            <a:pPr marL="0" indent="0">
              <a:buNone/>
            </a:pPr>
            <a:r>
              <a:rPr lang="en-US" sz="2000" b="1" dirty="0"/>
              <a:t>Recorder</a:t>
            </a:r>
          </a:p>
          <a:p>
            <a:pPr lvl="1"/>
            <a:r>
              <a:rPr lang="en-US" sz="1800" dirty="0"/>
              <a:t>Completes finish information and results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Course standards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499531" cy="4276974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Markers</a:t>
            </a:r>
          </a:p>
          <a:p>
            <a:pPr lvl="1"/>
            <a:r>
              <a:rPr lang="en-US" sz="1800" dirty="0"/>
              <a:t>Communicated in meet information and pre-race briefing instructions</a:t>
            </a:r>
          </a:p>
          <a:p>
            <a:pPr marL="0" indent="0">
              <a:buNone/>
            </a:pPr>
            <a:r>
              <a:rPr lang="en-US" sz="2000" b="1" dirty="0"/>
              <a:t>Turn Buoys</a:t>
            </a:r>
          </a:p>
          <a:p>
            <a:pPr lvl="1"/>
            <a:r>
              <a:rPr lang="en-US" sz="1800" dirty="0"/>
              <a:t>Distinctive color and markings</a:t>
            </a:r>
          </a:p>
          <a:p>
            <a:pPr lvl="1"/>
            <a:r>
              <a:rPr lang="en-US" sz="1800" dirty="0"/>
              <a:t>Can be turned by the swimmer</a:t>
            </a:r>
          </a:p>
          <a:p>
            <a:pPr marL="0" indent="0">
              <a:buNone/>
            </a:pPr>
            <a:r>
              <a:rPr lang="en-US" sz="2000" b="1" dirty="0"/>
              <a:t>Guide Buoys</a:t>
            </a:r>
          </a:p>
          <a:p>
            <a:pPr lvl="1"/>
            <a:r>
              <a:rPr lang="en-US" sz="1800" dirty="0"/>
              <a:t>Supplemental, non-directional</a:t>
            </a:r>
          </a:p>
          <a:p>
            <a:pPr lvl="1"/>
            <a:r>
              <a:rPr lang="en-US" sz="1800" dirty="0"/>
              <a:t>Assist the swimmer to remain on course</a:t>
            </a:r>
          </a:p>
          <a:p>
            <a:pPr marL="0" indent="0">
              <a:buNone/>
            </a:pPr>
            <a:r>
              <a:rPr lang="en-US" sz="2000" b="1" dirty="0"/>
              <a:t>Additional Buoys</a:t>
            </a:r>
          </a:p>
          <a:p>
            <a:pPr lvl="1"/>
            <a:r>
              <a:rPr lang="en-US" sz="1800" dirty="0"/>
              <a:t>Start/Finish line management</a:t>
            </a:r>
          </a:p>
          <a:p>
            <a:pPr lvl="1"/>
            <a:r>
              <a:rPr lang="en-US" sz="1800" dirty="0"/>
              <a:t>Hazards (Stay Clear!)</a:t>
            </a:r>
          </a:p>
          <a:p>
            <a:pPr lvl="1"/>
            <a:r>
              <a:rPr lang="en-US" sz="1800" dirty="0"/>
              <a:t>Out of Race Areas (warm down area)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3B040-7736-4DAD-9B11-099D64B41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8" b="4613"/>
          <a:stretch/>
        </p:blipFill>
        <p:spPr>
          <a:xfrm>
            <a:off x="5334222" y="2441542"/>
            <a:ext cx="3489267" cy="26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51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Course standards (2)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2129"/>
            <a:ext cx="7886700" cy="378367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Water Depth</a:t>
            </a:r>
          </a:p>
          <a:p>
            <a:pPr lvl="1"/>
            <a:r>
              <a:rPr lang="en-US" sz="1800" dirty="0"/>
              <a:t>Except at Start and Finish, minimum depth of 4.6 ft. (1.4 m)</a:t>
            </a:r>
          </a:p>
          <a:p>
            <a:pPr marL="0" indent="0">
              <a:buNone/>
            </a:pPr>
            <a:r>
              <a:rPr lang="en-US" sz="2000" b="1" dirty="0"/>
              <a:t>Water Quality</a:t>
            </a:r>
          </a:p>
          <a:p>
            <a:pPr lvl="1"/>
            <a:r>
              <a:rPr lang="en-US" sz="1800" dirty="0"/>
              <a:t>Meets standards of local testing authority</a:t>
            </a:r>
          </a:p>
          <a:p>
            <a:pPr lvl="1"/>
            <a:r>
              <a:rPr lang="en-US" sz="1800" dirty="0"/>
              <a:t>If recent, heavy rains of flooding have adverse affects the Referee may postpone the event</a:t>
            </a:r>
          </a:p>
          <a:p>
            <a:pPr marL="0" indent="0">
              <a:buNone/>
            </a:pPr>
            <a:r>
              <a:rPr lang="en-US" sz="2000" b="1" dirty="0"/>
              <a:t>Water/Air Temperature</a:t>
            </a:r>
          </a:p>
          <a:p>
            <a:pPr lvl="1"/>
            <a:r>
              <a:rPr lang="en-US" sz="1800" dirty="0"/>
              <a:t>Water temperature not less than 60.8 F (16 C)</a:t>
            </a:r>
          </a:p>
          <a:p>
            <a:pPr lvl="1"/>
            <a:r>
              <a:rPr lang="en-US" sz="1800" dirty="0"/>
              <a:t>Races of 5K and more, water temperature no greater than 85 F (29.5 C)</a:t>
            </a:r>
          </a:p>
          <a:p>
            <a:pPr lvl="1"/>
            <a:r>
              <a:rPr lang="en-US" sz="1800" dirty="0"/>
              <a:t>Air and Water Temperatures added together not less than 118 F (30 C) and greater than 177 F (63 C)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3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2274"/>
            <a:ext cx="7886700" cy="6584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4CC9B-436E-08B6-CB9D-353D15A3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1888"/>
            <a:ext cx="7886700" cy="435133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OW 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Certification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Roles and duties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Venue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Swimmer preparation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Official preparation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Scenarios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Next Steps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Revisions</a:t>
            </a:r>
            <a:endParaRPr lang="en-US" sz="1650" dirty="0"/>
          </a:p>
          <a:p>
            <a:pPr marL="342900" indent="-342900">
              <a:buFont typeface="+mj-lt"/>
              <a:buAutoNum type="arabicPeriod"/>
            </a:pPr>
            <a:endParaRPr lang="en-US" sz="165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95B5E-360B-6652-8090-E8913F36D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46B3A-EECB-A7CB-8CB8-11F9D5AD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046" y="1371522"/>
            <a:ext cx="3463639" cy="460887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44588-0189-5D38-4045-C76EF0625EA3}"/>
              </a:ext>
            </a:extLst>
          </p:cNvPr>
          <p:cNvSpPr txBox="1"/>
          <p:nvPr/>
        </p:nvSpPr>
        <p:spPr>
          <a:xfrm>
            <a:off x="4724957" y="6011513"/>
            <a:ext cx="2780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Sample Pg.1, Sec. 7, USAS Rulebook</a:t>
            </a:r>
          </a:p>
        </p:txBody>
      </p:sp>
    </p:spTree>
    <p:extLst>
      <p:ext uri="{BB962C8B-B14F-4D97-AF65-F5344CB8AC3E}">
        <p14:creationId xmlns:p14="http://schemas.microsoft.com/office/powerpoint/2010/main" val="2301411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Swimmer markings and fingernails, etc.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913" y="1627144"/>
            <a:ext cx="4923737" cy="4443461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Swimmer Marking</a:t>
            </a:r>
            <a:endParaRPr lang="en-US" sz="1800" dirty="0"/>
          </a:p>
          <a:p>
            <a:pPr lvl="1"/>
            <a:r>
              <a:rPr lang="en-US" sz="1800" dirty="0"/>
              <a:t>Vertically on each arm</a:t>
            </a:r>
          </a:p>
          <a:p>
            <a:pPr lvl="1"/>
            <a:r>
              <a:rPr lang="en-US" sz="1800" dirty="0"/>
              <a:t>Horizontally on each back shoulder</a:t>
            </a:r>
          </a:p>
          <a:p>
            <a:pPr lvl="1"/>
            <a:r>
              <a:rPr lang="en-US" sz="1800" dirty="0"/>
              <a:t>On each wrist (to support video at touch finish)</a:t>
            </a:r>
          </a:p>
          <a:p>
            <a:pPr lvl="1"/>
            <a:r>
              <a:rPr lang="en-US" sz="1800" dirty="0"/>
              <a:t>Referee may specify additional markings</a:t>
            </a:r>
          </a:p>
          <a:p>
            <a:pPr marL="0" indent="0">
              <a:buNone/>
            </a:pPr>
            <a:r>
              <a:rPr lang="en-US" sz="2000" b="1" dirty="0"/>
              <a:t>Markings are used to identify participants:</a:t>
            </a:r>
          </a:p>
          <a:p>
            <a:pPr lvl="1"/>
            <a:r>
              <a:rPr lang="en-US" sz="1800" dirty="0"/>
              <a:t>At the start and during the swim for safety, coach contacts, possible infractions</a:t>
            </a:r>
          </a:p>
          <a:p>
            <a:pPr lvl="1"/>
            <a:r>
              <a:rPr lang="en-US" sz="1800" dirty="0"/>
              <a:t>At the finish to verify order of finish</a:t>
            </a:r>
          </a:p>
          <a:p>
            <a:pPr marL="0" indent="0">
              <a:buNone/>
            </a:pPr>
            <a:r>
              <a:rPr lang="en-US" sz="2000" b="1" dirty="0"/>
              <a:t>Items that could cause injury must be removed</a:t>
            </a:r>
          </a:p>
          <a:p>
            <a:pPr lvl="1"/>
            <a:r>
              <a:rPr lang="en-US" sz="1800" dirty="0"/>
              <a:t>OW events are close-contact</a:t>
            </a:r>
          </a:p>
          <a:p>
            <a:pPr lvl="1"/>
            <a:r>
              <a:rPr lang="en-US" sz="1800" dirty="0"/>
              <a:t>Fingernails must be trimmed.  </a:t>
            </a:r>
          </a:p>
          <a:p>
            <a:pPr lvl="1"/>
            <a:r>
              <a:rPr lang="en-US" sz="1800" dirty="0"/>
              <a:t>No watches or jewelry are allowed.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0A47B5-6BD7-8339-9820-D5D77058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27144"/>
            <a:ext cx="1511009" cy="1720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07A7C-AE8B-8CDA-CC43-7171F403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510552"/>
            <a:ext cx="1511009" cy="25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6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Starts, finishes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90688"/>
            <a:ext cx="3830227" cy="4596989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Starts</a:t>
            </a:r>
            <a:endParaRPr lang="en-US" sz="1800" dirty="0"/>
          </a:p>
          <a:p>
            <a:pPr lvl="1"/>
            <a:r>
              <a:rPr lang="en-US" sz="1800" dirty="0"/>
              <a:t>In water or platform</a:t>
            </a:r>
          </a:p>
          <a:p>
            <a:pPr lvl="1"/>
            <a:r>
              <a:rPr lang="en-US" sz="1800" dirty="0"/>
              <a:t>In water may require waves of swimmers</a:t>
            </a:r>
          </a:p>
          <a:p>
            <a:pPr lvl="1"/>
            <a:r>
              <a:rPr lang="en-US" sz="1800" dirty="0"/>
              <a:t>If platforms are used, must comply to USAS 1.3.2.3</a:t>
            </a:r>
          </a:p>
          <a:p>
            <a:pPr lvl="1"/>
            <a:r>
              <a:rPr lang="en-US" sz="1800" dirty="0"/>
              <a:t>Standing on bottom/deck or treading water</a:t>
            </a:r>
          </a:p>
          <a:p>
            <a:pPr lvl="1"/>
            <a:r>
              <a:rPr lang="en-US" sz="1800" dirty="0"/>
              <a:t>No running starts</a:t>
            </a:r>
          </a:p>
          <a:p>
            <a:pPr marL="0" indent="0">
              <a:buNone/>
            </a:pPr>
            <a:r>
              <a:rPr lang="en-US" sz="2000" b="1" dirty="0"/>
              <a:t>Finish</a:t>
            </a:r>
          </a:p>
          <a:p>
            <a:pPr lvl="1"/>
            <a:r>
              <a:rPr lang="en-US" sz="1800" dirty="0"/>
              <a:t>Defined finish area with “chute” approach</a:t>
            </a:r>
          </a:p>
          <a:p>
            <a:pPr lvl="1"/>
            <a:r>
              <a:rPr lang="en-US" sz="1800" dirty="0"/>
              <a:t>Timers recorded times (including attached chips) is the official time</a:t>
            </a:r>
          </a:p>
          <a:p>
            <a:pPr lvl="1"/>
            <a:r>
              <a:rPr lang="en-US" sz="1800" dirty="0"/>
              <a:t>Finish placement determined by manual finish judging and/or video if needed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C61E0-6B4D-5A45-81C9-FD4E4A5471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92"/>
          <a:stretch/>
        </p:blipFill>
        <p:spPr>
          <a:xfrm>
            <a:off x="4834457" y="1516875"/>
            <a:ext cx="2762653" cy="1612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AAC931-31CA-E540-2D71-F045FB4B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57" b="12947"/>
          <a:stretch/>
        </p:blipFill>
        <p:spPr>
          <a:xfrm>
            <a:off x="5309636" y="3211438"/>
            <a:ext cx="2762653" cy="1612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C9D564-2220-CADC-FFFD-682751C92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96" y="4917933"/>
            <a:ext cx="2762653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Feeding stations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589" y="2200101"/>
            <a:ext cx="4087728" cy="350739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Required for events greater than 5K:</a:t>
            </a:r>
            <a:endParaRPr lang="en-US" sz="1800" dirty="0"/>
          </a:p>
          <a:p>
            <a:pPr lvl="1"/>
            <a:r>
              <a:rPr lang="en-US" sz="1800" dirty="0"/>
              <a:t>One station for events greater than 5K and less than 10K</a:t>
            </a:r>
          </a:p>
          <a:p>
            <a:pPr lvl="1"/>
            <a:r>
              <a:rPr lang="en-US" sz="1800" dirty="0"/>
              <a:t>For events 10K or longer, stations located every 2K</a:t>
            </a:r>
          </a:p>
          <a:p>
            <a:pPr lvl="1"/>
            <a:r>
              <a:rPr lang="en-US" sz="1800" dirty="0"/>
              <a:t>Stations may be stationary or floating (anchored)</a:t>
            </a:r>
          </a:p>
          <a:p>
            <a:pPr lvl="1"/>
            <a:r>
              <a:rPr lang="en-US" sz="1800" dirty="0"/>
              <a:t>Stations located on the inner or outer boundary of the course in-line with site buoys</a:t>
            </a:r>
          </a:p>
          <a:p>
            <a:pPr lvl="1"/>
            <a:r>
              <a:rPr lang="en-US" sz="1800" dirty="0"/>
              <a:t>Team assigned on the station assigned by lots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599B4-2A19-C644-D73D-FEC64D4A0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82945"/>
            <a:ext cx="3858163" cy="30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66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Rules summary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90197"/>
            <a:ext cx="6064970" cy="303855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Yellow Flag Warning</a:t>
            </a:r>
            <a:endParaRPr lang="en-US" sz="1800" dirty="0">
              <a:solidFill>
                <a:srgbClr val="FFC000"/>
              </a:solidFill>
            </a:endParaRPr>
          </a:p>
          <a:p>
            <a:pPr lvl="1"/>
            <a:r>
              <a:rPr lang="en-US" sz="1800" dirty="0"/>
              <a:t>Gaining an unfair advantage at the Start (may escalate to a Red Flag</a:t>
            </a:r>
          </a:p>
          <a:p>
            <a:pPr lvl="1"/>
            <a:r>
              <a:rPr lang="en-US" sz="1800" dirty="0"/>
              <a:t>Receiving pacing</a:t>
            </a:r>
          </a:p>
          <a:p>
            <a:pPr lvl="1"/>
            <a:r>
              <a:rPr lang="en-US" sz="1800" dirty="0"/>
              <a:t>Slipstreaming escort craft; refusal to swim clear pf these items</a:t>
            </a:r>
          </a:p>
          <a:p>
            <a:pPr lvl="1"/>
            <a:r>
              <a:rPr lang="en-US" sz="1800" dirty="0"/>
              <a:t>Swimmer’s escort intentionally interferes with another swimmer</a:t>
            </a:r>
          </a:p>
          <a:p>
            <a:pPr lvl="1"/>
            <a:r>
              <a:rPr lang="en-US" sz="1800" dirty="0"/>
              <a:t>Intentional contact of interference with another swimmer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D88CB7-ADF0-C7BA-8D6A-2932FAA60F97}"/>
              </a:ext>
            </a:extLst>
          </p:cNvPr>
          <p:cNvGrpSpPr/>
          <p:nvPr/>
        </p:nvGrpSpPr>
        <p:grpSpPr>
          <a:xfrm>
            <a:off x="6269414" y="2566867"/>
            <a:ext cx="1869453" cy="1724266"/>
            <a:chOff x="6645897" y="2747340"/>
            <a:chExt cx="1869453" cy="17242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AD5E7D-4E3D-461B-27D6-3FE2D8658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9190" y="2747340"/>
              <a:ext cx="1686160" cy="172426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AD4648-D10A-2F5B-8F84-5E02BBF6F242}"/>
                </a:ext>
              </a:extLst>
            </p:cNvPr>
            <p:cNvSpPr/>
            <p:nvPr/>
          </p:nvSpPr>
          <p:spPr>
            <a:xfrm>
              <a:off x="6645897" y="3429000"/>
              <a:ext cx="424206" cy="48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82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Rules (2)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2047"/>
            <a:ext cx="8010025" cy="426577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Red Flag Disqualifications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r>
              <a:rPr lang="en-US" sz="1800" dirty="0"/>
              <a:t>Two flags to a swimmer: one yellow flag, the next is a red flag for additional violation</a:t>
            </a:r>
          </a:p>
          <a:p>
            <a:pPr lvl="1"/>
            <a:r>
              <a:rPr lang="en-US" sz="1800" dirty="0"/>
              <a:t>Failing to finish course</a:t>
            </a:r>
          </a:p>
          <a:p>
            <a:pPr lvl="1"/>
            <a:r>
              <a:rPr lang="en-US" sz="1800" dirty="0"/>
              <a:t>Receiving assistance (pulling on cables, markers)</a:t>
            </a:r>
          </a:p>
          <a:p>
            <a:pPr lvl="1"/>
            <a:r>
              <a:rPr lang="en-US" sz="1800" dirty="0"/>
              <a:t>Receiving propulsion aid</a:t>
            </a:r>
          </a:p>
          <a:p>
            <a:pPr lvl="1"/>
            <a:r>
              <a:rPr lang="en-US" sz="1800" dirty="0"/>
              <a:t>Walking on or pushing off the bottom</a:t>
            </a:r>
          </a:p>
          <a:p>
            <a:pPr lvl="1"/>
            <a:r>
              <a:rPr lang="en-US" sz="1800" dirty="0"/>
              <a:t>Receiving support from fixed or floating objects (intentional contact)</a:t>
            </a:r>
          </a:p>
          <a:p>
            <a:pPr lvl="1"/>
            <a:r>
              <a:rPr lang="en-US" sz="1800" dirty="0"/>
              <a:t>Unsporting conduct including intentionally striking a swimmer, refusing to correct a missed turn, intentional interference to another swimmer</a:t>
            </a:r>
          </a:p>
          <a:p>
            <a:pPr lvl="1"/>
            <a:r>
              <a:rPr lang="en-US" sz="1800" dirty="0"/>
              <a:t>Swimwear violations including illegal suit or floatation.</a:t>
            </a:r>
          </a:p>
          <a:p>
            <a:pPr lvl="1"/>
            <a:r>
              <a:rPr lang="en-US" sz="1800" dirty="0"/>
              <a:t>Swimmer receiving a red flag disqualification with Referee acceptance must leave the water immediately</a:t>
            </a:r>
          </a:p>
          <a:p>
            <a:pPr lvl="1"/>
            <a:r>
              <a:rPr lang="en-US" sz="1800" dirty="0"/>
              <a:t>Admin Referee is notified, and swimmer is removed from event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39C25-8D5B-F1F5-B3C2-1B0EB967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742" y="1856316"/>
            <a:ext cx="1778211" cy="18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1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Ruling example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3688826" cy="445558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Situation: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In a straight-away of the course a Turn Judge observes Swimmer #77 performing a Butterfly Stroke with an Alternating Kick to pass another swimmer.</a:t>
            </a:r>
          </a:p>
          <a:p>
            <a:pPr marL="0" indent="0">
              <a:buNone/>
            </a:pPr>
            <a:r>
              <a:rPr lang="en-US" sz="2000" b="1" dirty="0"/>
              <a:t>What action is to be taken?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073EE-A8A4-B4A3-DD9E-9E94146FFE1F}"/>
              </a:ext>
            </a:extLst>
          </p:cNvPr>
          <p:cNvSpPr txBox="1"/>
          <p:nvPr/>
        </p:nvSpPr>
        <p:spPr>
          <a:xfrm>
            <a:off x="628650" y="3966982"/>
            <a:ext cx="368882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Nothing.  Open Water are free style events.  The swimmer may swim in any manner desired. Various strokes may be used.</a:t>
            </a:r>
          </a:p>
        </p:txBody>
      </p:sp>
      <p:pic>
        <p:nvPicPr>
          <p:cNvPr id="6" name="Picture 5" descr="A group of people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834A1CAB-3A12-36E0-16BE-28649FB66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87161" y="2408468"/>
            <a:ext cx="3628558" cy="20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6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Ruling example (2)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3735960" cy="445558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Situation: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In a 5K race at the 2K distance, the feet of Swimmer #9 makes intentional contact with the goggles of Swimmer #3 who is directly behind Swimmer #9 causing the goggles to fill with water.  Swimmer #3 stops swimming and treads water to reaffix the goggles.  The Referee observed the situation.</a:t>
            </a:r>
          </a:p>
          <a:p>
            <a:pPr marL="0" indent="0">
              <a:buNone/>
            </a:pPr>
            <a:r>
              <a:rPr lang="en-US" sz="2000" b="1" dirty="0"/>
              <a:t>What action is to be taken?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073EE-A8A4-B4A3-DD9E-9E94146FFE1F}"/>
              </a:ext>
            </a:extLst>
          </p:cNvPr>
          <p:cNvSpPr txBox="1"/>
          <p:nvPr/>
        </p:nvSpPr>
        <p:spPr>
          <a:xfrm>
            <a:off x="628650" y="4757932"/>
            <a:ext cx="373596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Referee immediately alerts Swimmer #9 to give a yellow flag caution for intentional contact which causes interference.</a:t>
            </a:r>
          </a:p>
        </p:txBody>
      </p:sp>
      <p:pic>
        <p:nvPicPr>
          <p:cNvPr id="6" name="Picture 5" descr="A group of people swimming in a lake&#10;&#10;Description automatically generated with low confidence">
            <a:extLst>
              <a:ext uri="{FF2B5EF4-FFF2-40B4-BE49-F238E27FC236}">
                <a16:creationId xmlns:a16="http://schemas.microsoft.com/office/drawing/2014/main" id="{810076E6-F7E8-70BF-57B0-0653A294F5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2" t="26869"/>
          <a:stretch/>
        </p:blipFill>
        <p:spPr>
          <a:xfrm>
            <a:off x="4779392" y="2799760"/>
            <a:ext cx="2960973" cy="188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6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Ruling example (3)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0689"/>
            <a:ext cx="3415449" cy="445558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Situation: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In the previous 5K race continued, at the 4K distance, Swimmer #9 again makes intentional contact with Swimmer #101 who is beside Swimmer #9. The Referee observed the situation.</a:t>
            </a:r>
          </a:p>
          <a:p>
            <a:pPr marL="0" indent="0">
              <a:buNone/>
            </a:pPr>
            <a:r>
              <a:rPr lang="en-US" sz="2000" b="1" dirty="0"/>
              <a:t>What action is to be taken?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073EE-A8A4-B4A3-DD9E-9E94146FFE1F}"/>
              </a:ext>
            </a:extLst>
          </p:cNvPr>
          <p:cNvSpPr txBox="1"/>
          <p:nvPr/>
        </p:nvSpPr>
        <p:spPr>
          <a:xfrm>
            <a:off x="628650" y="4035322"/>
            <a:ext cx="3415448" cy="2031325"/>
          </a:xfrm>
          <a:prstGeom prst="rect">
            <a:avLst/>
          </a:prstGeom>
          <a:solidFill>
            <a:srgbClr val="FF00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Referee immediately alerts Swimmer #9 to give a red flag disqualification for repeated intentional contact which causes interference to another swimmer.  Swimmer #9 is removed from the race.</a:t>
            </a:r>
          </a:p>
        </p:txBody>
      </p:sp>
      <p:pic>
        <p:nvPicPr>
          <p:cNvPr id="6" name="Picture 5" descr="A picture containing water, sky, outdoor, swimming">
            <a:extLst>
              <a:ext uri="{FF2B5EF4-FFF2-40B4-BE49-F238E27FC236}">
                <a16:creationId xmlns:a16="http://schemas.microsoft.com/office/drawing/2014/main" id="{ED4C9E8F-CFB7-0D83-BD02-28619E4806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567" r="12268" b="15004"/>
          <a:stretch/>
        </p:blipFill>
        <p:spPr>
          <a:xfrm>
            <a:off x="4378750" y="2902820"/>
            <a:ext cx="4011105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90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Ruling example (4)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90689"/>
            <a:ext cx="3641692" cy="445558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Situation: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Swimmer #88 appears to have difficulty.  A safety craft approaches.  The swimmer states he does not think he can go further and grabs the ladder of the craft.  The swimmer’s coach shouts encouragement to continue.  Swimmer #88 releases contact of the craft and continues swimming.</a:t>
            </a:r>
          </a:p>
          <a:p>
            <a:pPr marL="0" indent="0">
              <a:buNone/>
            </a:pPr>
            <a:r>
              <a:rPr lang="en-US" sz="2000" b="1" dirty="0"/>
              <a:t>What action is to be taken?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073EE-A8A4-B4A3-DD9E-9E94146FFE1F}"/>
              </a:ext>
            </a:extLst>
          </p:cNvPr>
          <p:cNvSpPr txBox="1"/>
          <p:nvPr/>
        </p:nvSpPr>
        <p:spPr>
          <a:xfrm>
            <a:off x="628650" y="4773986"/>
            <a:ext cx="3641693" cy="1477328"/>
          </a:xfrm>
          <a:prstGeom prst="rect">
            <a:avLst/>
          </a:prstGeom>
          <a:solidFill>
            <a:srgbClr val="FF00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Referee immediately alerts Swimmer #88 to give a red flag disqualification for contact of a watercraft.  Swimmer #88 is removed from the race.</a:t>
            </a:r>
          </a:p>
        </p:txBody>
      </p:sp>
      <p:pic>
        <p:nvPicPr>
          <p:cNvPr id="6" name="Picture 5" descr="A picture containing outdoor, water, boat&#10;&#10;Description automatically generated">
            <a:extLst>
              <a:ext uri="{FF2B5EF4-FFF2-40B4-BE49-F238E27FC236}">
                <a16:creationId xmlns:a16="http://schemas.microsoft.com/office/drawing/2014/main" id="{D1055BEC-8C47-441D-1033-B2ED1D2D9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87" t="39341" r="10446" b="13500"/>
          <a:stretch/>
        </p:blipFill>
        <p:spPr>
          <a:xfrm>
            <a:off x="4572000" y="2795513"/>
            <a:ext cx="3751868" cy="22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Ruling example (6)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36" y="1690689"/>
            <a:ext cx="3340034" cy="445558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Situation: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At the finish, Swimmer #100 stumbles while entering the chute.  Swimmer #13 assists Swimmer #100 to stand up and finish.</a:t>
            </a:r>
          </a:p>
          <a:p>
            <a:pPr marL="0" indent="0">
              <a:buNone/>
            </a:pPr>
            <a:r>
              <a:rPr lang="en-US" sz="2000" b="1" dirty="0"/>
              <a:t>What action is to be taken?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000" b="1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073EE-A8A4-B4A3-DD9E-9E94146FFE1F}"/>
              </a:ext>
            </a:extLst>
          </p:cNvPr>
          <p:cNvSpPr txBox="1"/>
          <p:nvPr/>
        </p:nvSpPr>
        <p:spPr>
          <a:xfrm>
            <a:off x="553236" y="4243436"/>
            <a:ext cx="3340034" cy="14773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action.  Neither swimmer received an advantage or hindered another from finishing the event.  No aided forward advance occurred.</a:t>
            </a:r>
          </a:p>
        </p:txBody>
      </p:sp>
      <p:pic>
        <p:nvPicPr>
          <p:cNvPr id="6" name="Picture 5" descr="A group of people running on a beach&#10;&#10;Description automatically generated with medium confidence">
            <a:extLst>
              <a:ext uri="{FF2B5EF4-FFF2-40B4-BE49-F238E27FC236}">
                <a16:creationId xmlns:a16="http://schemas.microsoft.com/office/drawing/2014/main" id="{F1A320B8-31C2-85FE-E591-DE5860F99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5857" y="2667785"/>
            <a:ext cx="3390868" cy="24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1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OW 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4CC9B-436E-08B6-CB9D-353D15A3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958" y="1767399"/>
            <a:ext cx="4340392" cy="4351338"/>
          </a:xfrm>
        </p:spPr>
        <p:txBody>
          <a:bodyPr>
            <a:noAutofit/>
          </a:bodyPr>
          <a:lstStyle/>
          <a:p>
            <a:r>
              <a:rPr lang="en-US" sz="1800" b="1" dirty="0"/>
              <a:t>Safety is priority</a:t>
            </a:r>
          </a:p>
          <a:p>
            <a:r>
              <a:rPr lang="en-US" sz="1800" dirty="0"/>
              <a:t>Fresh, saltwater venues</a:t>
            </a:r>
          </a:p>
          <a:p>
            <a:r>
              <a:rPr lang="en-US" sz="1800" dirty="0"/>
              <a:t>Lake, river, pool, ocean environs</a:t>
            </a:r>
          </a:p>
          <a:p>
            <a:r>
              <a:rPr lang="en-US" sz="1800" dirty="0"/>
              <a:t>Course differences</a:t>
            </a:r>
          </a:p>
          <a:p>
            <a:r>
              <a:rPr lang="en-US" sz="1800" dirty="0"/>
              <a:t>Individual and team events</a:t>
            </a:r>
          </a:p>
          <a:p>
            <a:r>
              <a:rPr lang="en-US" sz="1800" dirty="0"/>
              <a:t>Varied starting formats</a:t>
            </a:r>
          </a:p>
          <a:p>
            <a:r>
              <a:rPr lang="en-US" sz="1800" dirty="0"/>
              <a:t>Time limits for events</a:t>
            </a:r>
          </a:p>
          <a:p>
            <a:r>
              <a:rPr lang="en-US" sz="1800" dirty="0"/>
              <a:t>Swimmer monitoring and retirement</a:t>
            </a:r>
          </a:p>
          <a:p>
            <a:r>
              <a:rPr lang="en-US" sz="1800" dirty="0"/>
              <a:t>Any stroke(s) allowed</a:t>
            </a:r>
          </a:p>
          <a:p>
            <a:r>
              <a:rPr lang="en-US" sz="1800" dirty="0"/>
              <a:t>Support on and along course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89313-7844-0834-0252-16624D99C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63813"/>
            <a:ext cx="3440488" cy="34377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E0B24-68D8-4820-2DF6-0A6D4FB7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83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Thank you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CF982-DE1E-CF1E-2694-51D007D7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892DED-D24B-A432-5E23-B1FDBC6E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8" y="1690689"/>
            <a:ext cx="7541443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7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Officials Certification - Prerequisites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60B17-6818-E76D-78F2-777C81D1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2111"/>
            <a:ext cx="3863451" cy="380281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Open Water Judge: </a:t>
            </a:r>
          </a:p>
          <a:p>
            <a:r>
              <a:rPr lang="en-US" sz="1800" dirty="0"/>
              <a:t>Successful completion of USA Swimming Open Water Judge test with a score of 80% or better prior to attending an Open Water Clinic</a:t>
            </a:r>
          </a:p>
          <a:p>
            <a:r>
              <a:rPr lang="en-US" sz="1800" dirty="0"/>
              <a:t>If </a:t>
            </a:r>
            <a:r>
              <a:rPr lang="en-US" sz="1800" u="sng" dirty="0"/>
              <a:t>not</a:t>
            </a:r>
            <a:r>
              <a:rPr lang="en-US" sz="1800" dirty="0"/>
              <a:t> a current LSC certified official, must complete the registration requirements, which include: </a:t>
            </a:r>
          </a:p>
          <a:p>
            <a:r>
              <a:rPr lang="en-US" sz="1800" dirty="0"/>
              <a:t>Annual USA Swimming non-athlete registration</a:t>
            </a:r>
          </a:p>
          <a:p>
            <a:r>
              <a:rPr lang="en-US" sz="1800" dirty="0"/>
              <a:t>Current Level 2 background check </a:t>
            </a:r>
          </a:p>
          <a:p>
            <a:r>
              <a:rPr lang="en-US" sz="1800" dirty="0"/>
              <a:t>Current Athlete protection training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2CED628-305A-5D76-E052-E0EF026CD124}"/>
              </a:ext>
            </a:extLst>
          </p:cNvPr>
          <p:cNvSpPr txBox="1">
            <a:spLocks/>
          </p:cNvSpPr>
          <p:nvPr/>
        </p:nvSpPr>
        <p:spPr>
          <a:xfrm>
            <a:off x="4826355" y="2836089"/>
            <a:ext cx="3688996" cy="237486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If </a:t>
            </a:r>
            <a:r>
              <a:rPr lang="en-US" sz="1800" b="1" u="sng" dirty="0"/>
              <a:t>not</a:t>
            </a:r>
            <a:r>
              <a:rPr lang="en-US" sz="1800" b="1" dirty="0"/>
              <a:t> a current LSC certified official: </a:t>
            </a:r>
            <a:r>
              <a:rPr lang="en-US" sz="1800" dirty="0"/>
              <a:t>must complete the registration requirements, which include: </a:t>
            </a:r>
          </a:p>
          <a:p>
            <a:r>
              <a:rPr lang="en-US" sz="1800" dirty="0"/>
              <a:t>Annual USA Swimming non-athlete registration</a:t>
            </a:r>
          </a:p>
          <a:p>
            <a:r>
              <a:rPr lang="en-US" sz="1800" dirty="0"/>
              <a:t>Current Level 2 background check </a:t>
            </a:r>
          </a:p>
          <a:p>
            <a:r>
              <a:rPr lang="en-US" sz="1800" dirty="0"/>
              <a:t>Current Athlete protection training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1970555-125B-2347-70F0-E3780CA2FCD9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4492101" y="4023520"/>
            <a:ext cx="3342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5C0A8-5BDE-710C-58DE-F78C3531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D1E7A-01B4-B1BD-27F1-77334ED60FA5}"/>
              </a:ext>
            </a:extLst>
          </p:cNvPr>
          <p:cNvSpPr txBox="1"/>
          <p:nvPr/>
        </p:nvSpPr>
        <p:spPr>
          <a:xfrm>
            <a:off x="5397855" y="5352763"/>
            <a:ext cx="2545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https://www.usaswimming.org/officials/popular-resources/online-testing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5582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Officials Certification – Prerequisites (2)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3035F-DE6C-5EE4-5C32-1CB703BA73A3}"/>
              </a:ext>
            </a:extLst>
          </p:cNvPr>
          <p:cNvSpPr txBox="1"/>
          <p:nvPr/>
        </p:nvSpPr>
        <p:spPr>
          <a:xfrm>
            <a:off x="628650" y="1735950"/>
            <a:ext cx="30861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Starter/Referee: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completion of USA Swimming OW Judge and Referee test with a score of 80% or better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0A066E-BAD8-C790-BD79-5D01A5C6B538}"/>
              </a:ext>
            </a:extLst>
          </p:cNvPr>
          <p:cNvSpPr txBox="1"/>
          <p:nvPr/>
        </p:nvSpPr>
        <p:spPr>
          <a:xfrm>
            <a:off x="4521787" y="1876846"/>
            <a:ext cx="39433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Officials with ST/SR/DR current NCS certifications: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 2 OW sessions in previous 12 months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C752-8123-20CD-8A91-3D57906AF2C7}"/>
              </a:ext>
            </a:extLst>
          </p:cNvPr>
          <p:cNvSpPr txBox="1"/>
          <p:nvPr/>
        </p:nvSpPr>
        <p:spPr>
          <a:xfrm>
            <a:off x="4521786" y="3268638"/>
            <a:ext cx="39433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Judge Officials Only: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 4 OW sessions in previous 12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EDAA3-5FF6-B5EF-D9D8-01015006779E}"/>
              </a:ext>
            </a:extLst>
          </p:cNvPr>
          <p:cNvSpPr txBox="1"/>
          <p:nvPr/>
        </p:nvSpPr>
        <p:spPr>
          <a:xfrm>
            <a:off x="4521787" y="5486600"/>
            <a:ext cx="394335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Referee:</a:t>
            </a:r>
          </a:p>
          <a:p>
            <a:r>
              <a:rPr lang="en-US" dirty="0"/>
              <a:t>Currently certified as a NCS Referee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07B2B-A696-CFC4-53CD-0DDB056CE318}"/>
              </a:ext>
            </a:extLst>
          </p:cNvPr>
          <p:cNvSpPr txBox="1"/>
          <p:nvPr/>
        </p:nvSpPr>
        <p:spPr>
          <a:xfrm>
            <a:off x="4521786" y="4385775"/>
            <a:ext cx="394335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Starter:</a:t>
            </a:r>
          </a:p>
          <a:p>
            <a:r>
              <a:rPr lang="en-US" dirty="0"/>
              <a:t>Current NCS Stroke &amp; Turn judge, Starter, or Referee 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64ABA6C-7DB9-D5F6-1C1F-A9C7F6142389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3714750" y="2474614"/>
            <a:ext cx="807037" cy="239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C27C551-F97B-35CD-5A7A-3161A3B74634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714750" y="2474614"/>
            <a:ext cx="807036" cy="125568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1FFE8C34-BA22-6B3D-0355-346AED9AAA92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3714750" y="2474614"/>
            <a:ext cx="807036" cy="237282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1ADDDFF-8F98-5F93-9DA5-9F0EE0E742A7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3714750" y="2474614"/>
            <a:ext cx="807037" cy="333515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73845-283F-F1F8-763C-FA939D47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7BDDF-F102-E2BD-3822-AFDD0B44958F}"/>
              </a:ext>
            </a:extLst>
          </p:cNvPr>
          <p:cNvSpPr txBox="1"/>
          <p:nvPr/>
        </p:nvSpPr>
        <p:spPr>
          <a:xfrm>
            <a:off x="691856" y="4108776"/>
            <a:ext cx="295968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Definitions: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OW Meet or Event composed of: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OW Sessions or Races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EEAC-5A1B-F2B8-BA9B-EB810D10D49A}"/>
              </a:ext>
            </a:extLst>
          </p:cNvPr>
          <p:cNvSpPr txBox="1"/>
          <p:nvPr/>
        </p:nvSpPr>
        <p:spPr>
          <a:xfrm>
            <a:off x="848489" y="3256347"/>
            <a:ext cx="2545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https://www.usaswimming.org/officials/popular-resources/online-testing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8081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Officials Certification – Apprenticeship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3035F-DE6C-5EE4-5C32-1CB703BA73A3}"/>
              </a:ext>
            </a:extLst>
          </p:cNvPr>
          <p:cNvSpPr txBox="1"/>
          <p:nvPr/>
        </p:nvSpPr>
        <p:spPr>
          <a:xfrm>
            <a:off x="628650" y="2152837"/>
            <a:ext cx="30861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Judge Apprentice Process: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 an NCS Open Water Clinic and participate in a NCS OW Meet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0A066E-BAD8-C790-BD79-5D01A5C6B538}"/>
              </a:ext>
            </a:extLst>
          </p:cNvPr>
          <p:cNvSpPr txBox="1"/>
          <p:nvPr/>
        </p:nvSpPr>
        <p:spPr>
          <a:xfrm>
            <a:off x="4064571" y="1898187"/>
            <a:ext cx="39433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Not current NCS ST, SR, or DR: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Observed in 4 sessions as an apprentice OW Judge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6C752-8123-20CD-8A91-3D57906AF2C7}"/>
              </a:ext>
            </a:extLst>
          </p:cNvPr>
          <p:cNvSpPr txBox="1"/>
          <p:nvPr/>
        </p:nvSpPr>
        <p:spPr>
          <a:xfrm>
            <a:off x="4064570" y="3031470"/>
            <a:ext cx="39433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Current NCS ST, SR, or DR: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Observed in 2 sessions as an apprentice OW Judge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EDAA3-5FF6-B5EF-D9D8-01015006779E}"/>
              </a:ext>
            </a:extLst>
          </p:cNvPr>
          <p:cNvSpPr txBox="1"/>
          <p:nvPr/>
        </p:nvSpPr>
        <p:spPr>
          <a:xfrm>
            <a:off x="628650" y="5141571"/>
            <a:ext cx="737927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Officials Chair:</a:t>
            </a:r>
          </a:p>
          <a:p>
            <a:r>
              <a:rPr lang="en-US" dirty="0"/>
              <a:t>With certification granted, notify apprentice and update certification in 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07B2B-A696-CFC4-53CD-0DDB056CE318}"/>
              </a:ext>
            </a:extLst>
          </p:cNvPr>
          <p:cNvSpPr txBox="1"/>
          <p:nvPr/>
        </p:nvSpPr>
        <p:spPr>
          <a:xfrm>
            <a:off x="628650" y="4255266"/>
            <a:ext cx="737927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Meet Referee/Clinician:</a:t>
            </a:r>
          </a:p>
          <a:p>
            <a:r>
              <a:rPr lang="en-US" dirty="0"/>
              <a:t>Notifies Officials Chair of successful completion of apprenticeship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64ABA6C-7DB9-D5F6-1C1F-A9C7F6142389}"/>
              </a:ext>
            </a:extLst>
          </p:cNvPr>
          <p:cNvCxnSpPr>
            <a:stCxn id="7" idx="3"/>
            <a:endCxn id="13" idx="1"/>
          </p:cNvCxnSpPr>
          <p:nvPr/>
        </p:nvCxnSpPr>
        <p:spPr>
          <a:xfrm flipV="1">
            <a:off x="3714750" y="2359852"/>
            <a:ext cx="349821" cy="5316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C27C551-F97B-35CD-5A7A-3161A3B74634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3714750" y="2891501"/>
            <a:ext cx="349820" cy="6016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3DAE14D-DEE8-8BF8-4F50-AE7E7A40EA7B}"/>
              </a:ext>
            </a:extLst>
          </p:cNvPr>
          <p:cNvCxnSpPr>
            <a:stCxn id="13" idx="3"/>
            <a:endCxn id="16" idx="3"/>
          </p:cNvCxnSpPr>
          <p:nvPr/>
        </p:nvCxnSpPr>
        <p:spPr>
          <a:xfrm>
            <a:off x="8007920" y="2359852"/>
            <a:ext cx="1" cy="2218580"/>
          </a:xfrm>
          <a:prstGeom prst="bentConnector3">
            <a:avLst>
              <a:gd name="adj1" fmla="val 2286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62B5A11A-742D-5E78-F3D2-85F589DA30A7}"/>
              </a:ext>
            </a:extLst>
          </p:cNvPr>
          <p:cNvCxnSpPr>
            <a:cxnSpLocks/>
            <a:endCxn id="16" idx="3"/>
          </p:cNvCxnSpPr>
          <p:nvPr/>
        </p:nvCxnSpPr>
        <p:spPr>
          <a:xfrm rot="16200000" flipH="1">
            <a:off x="7463165" y="4033676"/>
            <a:ext cx="1089510" cy="2"/>
          </a:xfrm>
          <a:prstGeom prst="bentConnector4">
            <a:avLst>
              <a:gd name="adj1" fmla="val 35169"/>
              <a:gd name="adj2" fmla="val 1143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4B60B8-8B26-4AC8-7E3C-9837E99B7FF3}"/>
              </a:ext>
            </a:extLst>
          </p:cNvPr>
          <p:cNvCxnSpPr>
            <a:cxnSpLocks/>
            <a:stCxn id="16" idx="3"/>
            <a:endCxn id="15" idx="3"/>
          </p:cNvCxnSpPr>
          <p:nvPr/>
        </p:nvCxnSpPr>
        <p:spPr>
          <a:xfrm>
            <a:off x="8007921" y="4578432"/>
            <a:ext cx="12700" cy="886305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BE10F0-DCB8-A8F9-AC1B-0C432ED4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6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Officials Certification – Apprenticeship (2)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3035F-DE6C-5EE4-5C32-1CB703BA73A3}"/>
              </a:ext>
            </a:extLst>
          </p:cNvPr>
          <p:cNvSpPr txBox="1"/>
          <p:nvPr/>
        </p:nvSpPr>
        <p:spPr>
          <a:xfrm>
            <a:off x="628650" y="2056579"/>
            <a:ext cx="30861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Starter/Referee Apprentice Process: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 an NCS Open Water Clinic and participate in a NCS OW Meet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0A066E-BAD8-C790-BD79-5D01A5C6B538}"/>
              </a:ext>
            </a:extLst>
          </p:cNvPr>
          <p:cNvSpPr txBox="1"/>
          <p:nvPr/>
        </p:nvSpPr>
        <p:spPr>
          <a:xfrm>
            <a:off x="4064570" y="2329653"/>
            <a:ext cx="39433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Request OW Meet Referee to apprentice as Starter/Referee at OW Meet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EDAA3-5FF6-B5EF-D9D8-01015006779E}"/>
              </a:ext>
            </a:extLst>
          </p:cNvPr>
          <p:cNvSpPr txBox="1"/>
          <p:nvPr/>
        </p:nvSpPr>
        <p:spPr>
          <a:xfrm>
            <a:off x="628650" y="4709746"/>
            <a:ext cx="737927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Officials Chair:</a:t>
            </a:r>
          </a:p>
          <a:p>
            <a:r>
              <a:rPr lang="en-US" dirty="0"/>
              <a:t>With certification granted, notify apprentice and update certification in 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07B2B-A696-CFC4-53CD-0DDB056CE318}"/>
              </a:ext>
            </a:extLst>
          </p:cNvPr>
          <p:cNvSpPr txBox="1"/>
          <p:nvPr/>
        </p:nvSpPr>
        <p:spPr>
          <a:xfrm>
            <a:off x="628650" y="3791592"/>
            <a:ext cx="7379271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Open Water Meet Referee/Clinician:</a:t>
            </a:r>
          </a:p>
          <a:p>
            <a:r>
              <a:rPr lang="en-US" dirty="0"/>
              <a:t>Notifies Officials Chair of successful completion of apprenticeship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64ABA6C-7DB9-D5F6-1C1F-A9C7F6142389}"/>
              </a:ext>
            </a:extLst>
          </p:cNvPr>
          <p:cNvCxnSpPr>
            <a:stCxn id="7" idx="3"/>
            <a:endCxn id="13" idx="1"/>
          </p:cNvCxnSpPr>
          <p:nvPr/>
        </p:nvCxnSpPr>
        <p:spPr>
          <a:xfrm flipV="1">
            <a:off x="3714750" y="2791318"/>
            <a:ext cx="349820" cy="39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3DAE14D-DEE8-8BF8-4F50-AE7E7A40EA7B}"/>
              </a:ext>
            </a:extLst>
          </p:cNvPr>
          <p:cNvCxnSpPr>
            <a:stCxn id="13" idx="3"/>
            <a:endCxn id="16" idx="3"/>
          </p:cNvCxnSpPr>
          <p:nvPr/>
        </p:nvCxnSpPr>
        <p:spPr>
          <a:xfrm>
            <a:off x="8007919" y="2791318"/>
            <a:ext cx="2" cy="1323440"/>
          </a:xfrm>
          <a:prstGeom prst="bentConnector3">
            <a:avLst>
              <a:gd name="adj1" fmla="val 1143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C4B60B8-8B26-4AC8-7E3C-9837E99B7FF3}"/>
              </a:ext>
            </a:extLst>
          </p:cNvPr>
          <p:cNvCxnSpPr>
            <a:cxnSpLocks/>
            <a:stCxn id="16" idx="3"/>
            <a:endCxn id="15" idx="3"/>
          </p:cNvCxnSpPr>
          <p:nvPr/>
        </p:nvCxnSpPr>
        <p:spPr>
          <a:xfrm>
            <a:off x="8007921" y="4114758"/>
            <a:ext cx="12700" cy="918154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86CEA-EC0C-DA34-6BDE-E5128C2B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5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Officials Certification – Sustainment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25" y="2437537"/>
            <a:ext cx="5820422" cy="251208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Certification period:</a:t>
            </a:r>
          </a:p>
          <a:p>
            <a:r>
              <a:rPr lang="en-US" sz="1800" dirty="0"/>
              <a:t>Three-year term aligned with NCS Officials Certification</a:t>
            </a:r>
          </a:p>
          <a:p>
            <a:pPr marL="0" indent="0">
              <a:buNone/>
            </a:pPr>
            <a:r>
              <a:rPr lang="en-US" sz="1800" b="1" dirty="0"/>
              <a:t>Recertification requirements:</a:t>
            </a:r>
          </a:p>
          <a:p>
            <a:r>
              <a:rPr lang="en-US" sz="1800" dirty="0"/>
              <a:t>Participate in one NCS Meet session as an OW Judge or two sessions as a OW Starter/Referee.</a:t>
            </a:r>
          </a:p>
          <a:p>
            <a:r>
              <a:rPr lang="en-US" sz="1800" dirty="0"/>
              <a:t>Maintain USAS Official Certification.</a:t>
            </a:r>
          </a:p>
          <a:p>
            <a:r>
              <a:rPr lang="en-US" sz="1800" dirty="0"/>
              <a:t>Pass applicable USAS OW Testing.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5DFEEB-FE58-88D1-D388-ACFC1E5E2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4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1CE2E3E-9BB9-A337-CF00-F171C51E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Safety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F34C22-D908-0DBF-1D31-09381DA8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Officials Clinic – Open Water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F26AF6-CA10-1B9C-160A-1F9D39457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413867" cy="395596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Safety is the priority</a:t>
            </a:r>
          </a:p>
          <a:p>
            <a:r>
              <a:rPr lang="en-US" sz="1800" dirty="0"/>
              <a:t>OW Meet Sanction must be approved by the Zone </a:t>
            </a:r>
            <a:r>
              <a:rPr lang="en-US" sz="1800" u="sng" dirty="0"/>
              <a:t>and</a:t>
            </a:r>
            <a:r>
              <a:rPr lang="en-US" sz="1800" dirty="0"/>
              <a:t> then the LSC for all events</a:t>
            </a:r>
          </a:p>
          <a:p>
            <a:r>
              <a:rPr lang="en-US" sz="1800" dirty="0"/>
              <a:t>Meet Host Committee develops the </a:t>
            </a:r>
            <a:r>
              <a:rPr lang="en-US" sz="1800" u="sng" dirty="0"/>
              <a:t>Safety Plan</a:t>
            </a:r>
            <a:r>
              <a:rPr lang="en-US" sz="1800" dirty="0"/>
              <a:t> per the sanction application</a:t>
            </a:r>
          </a:p>
          <a:p>
            <a:r>
              <a:rPr lang="en-US" sz="1800" dirty="0"/>
              <a:t>Authority to </a:t>
            </a:r>
            <a:r>
              <a:rPr lang="en-US" sz="1800" u="sng" dirty="0"/>
              <a:t>stop a race for safety </a:t>
            </a:r>
            <a:r>
              <a:rPr lang="en-US" sz="1800" dirty="0"/>
              <a:t>is made at any time either by the required roles of 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Referee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Meet Director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Independent Safety Monitor</a:t>
            </a:r>
          </a:p>
          <a:p>
            <a:r>
              <a:rPr lang="en-US" sz="1800" b="1" dirty="0"/>
              <a:t>All officials are to be proactive in alerts for safety.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200" dirty="0"/>
          </a:p>
        </p:txBody>
      </p:sp>
      <p:pic>
        <p:nvPicPr>
          <p:cNvPr id="4" name="Picture 3" descr="A person holding a ball on a beach">
            <a:extLst>
              <a:ext uri="{FF2B5EF4-FFF2-40B4-BE49-F238E27FC236}">
                <a16:creationId xmlns:a16="http://schemas.microsoft.com/office/drawing/2014/main" id="{673E0B3E-F758-9D1A-0CEF-A6B3F173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69" t="5695" r="5407" b="6051"/>
          <a:stretch/>
        </p:blipFill>
        <p:spPr>
          <a:xfrm>
            <a:off x="5353441" y="1690689"/>
            <a:ext cx="2850984" cy="3959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7E9EC0-7A76-B69B-613C-9B1349C76D0A}"/>
              </a:ext>
            </a:extLst>
          </p:cNvPr>
          <p:cNvSpPr txBox="1"/>
          <p:nvPr/>
        </p:nvSpPr>
        <p:spPr>
          <a:xfrm>
            <a:off x="5601810" y="6943758"/>
            <a:ext cx="1541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gudlin/593775972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417C7-BC75-055E-4F63-84662100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B2A0B-3017-45E7-8ADE-C0359BD0BB8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9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469</TotalTime>
  <Words>2171</Words>
  <Application>Microsoft Office PowerPoint</Application>
  <PresentationFormat>Letter Paper (8.5x11 in)</PresentationFormat>
  <Paragraphs>553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Office Theme</vt:lpstr>
      <vt:lpstr>Officials Clinic for Open Water  Judge and Referee</vt:lpstr>
      <vt:lpstr>Contents</vt:lpstr>
      <vt:lpstr>OW introduction </vt:lpstr>
      <vt:lpstr>Officials Certification - Prerequisites</vt:lpstr>
      <vt:lpstr>Officials Certification – Prerequisites (2)</vt:lpstr>
      <vt:lpstr>Officials Certification – Apprenticeship</vt:lpstr>
      <vt:lpstr>Officials Certification – Apprenticeship (2)</vt:lpstr>
      <vt:lpstr>Officials Certification – Sustainment</vt:lpstr>
      <vt:lpstr>Safety</vt:lpstr>
      <vt:lpstr>Rules and duties</vt:lpstr>
      <vt:lpstr>OW Sanction</vt:lpstr>
      <vt:lpstr>Roles and duties</vt:lpstr>
      <vt:lpstr>Roles and duties (2)</vt:lpstr>
      <vt:lpstr>Roles and duties (3)</vt:lpstr>
      <vt:lpstr>Roles and duties (4)</vt:lpstr>
      <vt:lpstr>Roles and duties (5)</vt:lpstr>
      <vt:lpstr>Roles and duties (6)</vt:lpstr>
      <vt:lpstr>Course standards</vt:lpstr>
      <vt:lpstr>Course standards (2)</vt:lpstr>
      <vt:lpstr>Swimmer markings and fingernails, etc.</vt:lpstr>
      <vt:lpstr>Starts, finishes</vt:lpstr>
      <vt:lpstr>Feeding stations</vt:lpstr>
      <vt:lpstr>Rules summary</vt:lpstr>
      <vt:lpstr>Rules (2)</vt:lpstr>
      <vt:lpstr>Ruling example</vt:lpstr>
      <vt:lpstr>Ruling example (2)</vt:lpstr>
      <vt:lpstr>Ruling example (3)</vt:lpstr>
      <vt:lpstr>Ruling example (4)</vt:lpstr>
      <vt:lpstr>Ruling example (6)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Officials Clinic for Open Water  Judge and Referee</dc:title>
  <dc:creator>Jim Riggs</dc:creator>
  <cp:lastModifiedBy>Jim Riggs</cp:lastModifiedBy>
  <cp:revision>6</cp:revision>
  <dcterms:created xsi:type="dcterms:W3CDTF">2023-03-22T22:58:37Z</dcterms:created>
  <dcterms:modified xsi:type="dcterms:W3CDTF">2023-05-21T12:20:38Z</dcterms:modified>
</cp:coreProperties>
</file>