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71" r:id="rId2"/>
    <p:sldId id="258" r:id="rId3"/>
    <p:sldId id="262" r:id="rId4"/>
    <p:sldId id="260" r:id="rId5"/>
    <p:sldId id="264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1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33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B0AE-6610-46FA-AFCB-0872139CF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E4A82-9D0E-4937-BED2-A36F22F8C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2FDAE-CCEA-4747-8C7D-0DD1C94C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91B37-EB6A-40EE-8342-4550430C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2374C-DAE4-4A8A-B11A-E178C084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51201"/>
      </p:ext>
    </p:extLst>
  </p:cSld>
  <p:clrMapOvr>
    <a:masterClrMapping/>
  </p:clrMapOvr>
  <p:transition advClick="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193DB-23E1-4738-A1B6-66A265D4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93A46-C7A5-496E-A9B2-ADD398301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4478C-A4AA-49A8-B03C-384A1D43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BC6D3-A8FF-4FD6-833E-10B30AD5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D7C8F-BF31-48F3-9CA7-827370F9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74789"/>
      </p:ext>
    </p:extLst>
  </p:cSld>
  <p:clrMapOvr>
    <a:masterClrMapping/>
  </p:clrMapOvr>
  <p:transition advClick="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E02B16-F93B-426F-8BFB-3B62CC14D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214158-5FAF-44EC-BA0E-1D6354580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2016F-3689-4A4F-99E3-AA7F07AE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CF921-C780-4389-A9DE-3899FD5C9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AF3F1-7629-488A-AC0C-CA5F3171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64916"/>
      </p:ext>
    </p:extLst>
  </p:cSld>
  <p:clrMapOvr>
    <a:masterClrMapping/>
  </p:clrMapOvr>
  <p:transition advClick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118E-101F-4F65-AB74-FB3F237E0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6E54A-4220-4E9A-81A3-27F734ABD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E98B2-8629-48E7-90CD-8AA992D82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B6569-5521-4687-9ADE-491CE95ED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ADE8B-A88E-44A4-BFBC-E91F3DFB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71476"/>
      </p:ext>
    </p:extLst>
  </p:cSld>
  <p:clrMapOvr>
    <a:masterClrMapping/>
  </p:clrMapOvr>
  <p:transition advClick="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E6A43-58AF-4397-B37B-50316FA1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B3682-2F75-498C-98F5-2D26007CD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140B2-AA5E-4BF2-9E01-A02F7AD3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26594-582A-4988-A535-B62E8124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F206D-D062-4303-9BA5-9E0E12CA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00019"/>
      </p:ext>
    </p:extLst>
  </p:cSld>
  <p:clrMapOvr>
    <a:masterClrMapping/>
  </p:clrMapOvr>
  <p:transition advClick="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8B9AE-CF0B-4B56-BDC7-F2DA50FB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F6DE7-D9A7-48CB-8A22-6AD606E9B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61C11-28C8-4D42-AA31-8C22DE3C5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24D20-DE2D-43C3-ADD7-80B6CE1A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99637-6E2E-4CDA-ABB7-EA5E2186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E8DAE-3831-4CFD-9D70-9940FEF12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63355"/>
      </p:ext>
    </p:extLst>
  </p:cSld>
  <p:clrMapOvr>
    <a:masterClrMapping/>
  </p:clrMapOvr>
  <p:transition advClick="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D0A16-3127-44FD-88CD-9F5CB838D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3D9E9-FB4F-46A5-B1EE-C40A2D48A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A8563B-DCDF-408D-AC3B-FD4E48992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DEF4DD-9A57-468D-B209-29C40F578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39DDF1-75F7-4BBE-A317-BE3BF4A96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F19C63-6FBB-4118-8A4B-71293FE61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F56CEA-8CED-462F-AABC-6445F733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CB4263-AA4F-4719-B61D-825E5189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85711"/>
      </p:ext>
    </p:extLst>
  </p:cSld>
  <p:clrMapOvr>
    <a:masterClrMapping/>
  </p:clrMapOvr>
  <p:transition advClick="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768BD-8592-4999-8C07-42464250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543E3F-9C06-4047-B1EF-1F6D4A622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F600F-3FA4-419E-A4D5-2DC9609A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03F37-1F1E-498A-93E4-4B819D994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2020"/>
      </p:ext>
    </p:extLst>
  </p:cSld>
  <p:clrMapOvr>
    <a:masterClrMapping/>
  </p:clrMapOvr>
  <p:transition advClick="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3EACA-57C3-4C8F-AFCF-1FE1D260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28E48-EF73-4078-8108-04CED536F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960ED-46BF-4D06-B992-E745AAF2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1340"/>
      </p:ext>
    </p:extLst>
  </p:cSld>
  <p:clrMapOvr>
    <a:masterClrMapping/>
  </p:clrMapOvr>
  <p:transition advClick="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1F990-2C1F-48B0-80C7-BA3835CE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B252-9C1B-4379-AE67-30C52EB8B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14661-ED7E-4EDF-8806-D25B5043C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AF3C6-5874-47F6-A10B-09924D6D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6F224-99A0-4B59-9811-05782ACD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7674B-7215-4D19-AE77-BE633846B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70665"/>
      </p:ext>
    </p:extLst>
  </p:cSld>
  <p:clrMapOvr>
    <a:masterClrMapping/>
  </p:clrMapOvr>
  <p:transition advClick="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E0B01-2729-4A8C-832D-7C4BB817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F7F289-8590-46B2-82C6-45740C1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8740F-47C9-408C-843C-8B998F904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FDD2A-C65E-4988-A3D3-EE6A0785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A662E-BCB9-4643-A3B4-1A8069D8D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DEE8E-5711-4994-9DEB-18908D0C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92690"/>
      </p:ext>
    </p:extLst>
  </p:cSld>
  <p:clrMapOvr>
    <a:masterClrMapping/>
  </p:clrMapOvr>
  <p:transition advClick="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9F20F3-1853-4552-9322-E8D1A98AE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0D991-BB36-42F8-8F82-B9C75920C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03ABE-81E7-482E-B3C0-5B412EC3D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35BEB-E17E-4988-8723-9E4CA5686D7A}" type="datetimeFigureOut">
              <a:rPr lang="en-US" smtClean="0"/>
              <a:pPr/>
              <a:t>02/15/21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0ED8C-EB15-43EF-8272-0F89D8D40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75E5B-6A19-49A5-B300-17D6A7BBA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63357-22AE-48A1-803C-8433B7679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6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9FCA87-2C50-47CF-943B-663BACB76D27}"/>
              </a:ext>
            </a:extLst>
          </p:cNvPr>
          <p:cNvSpPr txBox="1"/>
          <p:nvPr/>
        </p:nvSpPr>
        <p:spPr>
          <a:xfrm>
            <a:off x="2761247" y="1973179"/>
            <a:ext cx="27023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Basic Long Course Protocol</a:t>
            </a:r>
          </a:p>
          <a:p>
            <a:endParaRPr lang="en-US" dirty="0"/>
          </a:p>
          <a:p>
            <a:r>
              <a:rPr lang="en-US" dirty="0"/>
              <a:t>John Jewell - 2016</a:t>
            </a:r>
          </a:p>
        </p:txBody>
      </p:sp>
    </p:spTree>
    <p:extLst>
      <p:ext uri="{BB962C8B-B14F-4D97-AF65-F5344CB8AC3E}">
        <p14:creationId xmlns:p14="http://schemas.microsoft.com/office/powerpoint/2010/main" val="3568221744"/>
      </p:ext>
    </p:extLst>
  </p:cSld>
  <p:clrMapOvr>
    <a:masterClrMapping/>
  </p:clrMapOvr>
  <p:transition advClick="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E4DB12-0A77-4463-AC2F-D0FC7EB17C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8617" y="2849404"/>
            <a:ext cx="4767202" cy="36868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927C77-E0B1-4141-ABA8-DF440273D1D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617" y="613171"/>
            <a:ext cx="4622483" cy="23453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5662A-F4E2-43C3-9DEA-03E14B5FE384}"/>
              </a:ext>
            </a:extLst>
          </p:cNvPr>
          <p:cNvSpPr txBox="1"/>
          <p:nvPr/>
        </p:nvSpPr>
        <p:spPr>
          <a:xfrm>
            <a:off x="368617" y="243840"/>
            <a:ext cx="4313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0000FF"/>
                </a:solidFill>
              </a:rPr>
              <a:t>Jurisdiction and Deck Protocols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50A7C1-2C00-4A54-AD2E-8540CC280EA0}"/>
              </a:ext>
            </a:extLst>
          </p:cNvPr>
          <p:cNvSpPr/>
          <p:nvPr/>
        </p:nvSpPr>
        <p:spPr>
          <a:xfrm>
            <a:off x="5288280" y="716310"/>
            <a:ext cx="630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u="sng" dirty="0">
                <a:solidFill>
                  <a:srgbClr val="000000"/>
                </a:solidFill>
              </a:rPr>
              <a:t>50 Butterfly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At Start: LEAD is mid-pool, LAG observes 15m mark then follows behind feet of last swimmer to mid-pool.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/>
            <a:endParaRPr lang="en-US" sz="2000" u="sng" dirty="0">
              <a:solidFill>
                <a:srgbClr val="000000"/>
              </a:solidFill>
            </a:endParaRPr>
          </a:p>
          <a:p>
            <a:pPr lvl="0"/>
            <a:endParaRPr lang="en-US" sz="2000" u="sng" dirty="0">
              <a:solidFill>
                <a:srgbClr val="000000"/>
              </a:solidFill>
            </a:endParaRPr>
          </a:p>
          <a:p>
            <a:pPr lvl="0"/>
            <a:endParaRPr lang="en-US" sz="2000" u="sng" dirty="0">
              <a:solidFill>
                <a:srgbClr val="000000"/>
              </a:solidFill>
            </a:endParaRPr>
          </a:p>
          <a:p>
            <a:pPr lvl="0"/>
            <a:endParaRPr lang="en-US" sz="2000" u="sng" dirty="0">
              <a:solidFill>
                <a:srgbClr val="000000"/>
              </a:solidFill>
            </a:endParaRPr>
          </a:p>
          <a:p>
            <a:pPr lvl="0"/>
            <a:r>
              <a:rPr lang="en-US" sz="2000" u="sng" dirty="0">
                <a:solidFill>
                  <a:srgbClr val="000000"/>
                </a:solidFill>
              </a:rPr>
              <a:t>100/200 Butterfly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At Start: LEAD is at 15m, LAG is near flags.  LEAD observes 15m mark, then follows behind feet of 2</a:t>
            </a:r>
            <a:r>
              <a:rPr lang="en-US" sz="2000" baseline="30000" dirty="0">
                <a:solidFill>
                  <a:srgbClr val="000000"/>
                </a:solidFill>
              </a:rPr>
              <a:t>nd</a:t>
            </a:r>
            <a:r>
              <a:rPr lang="en-US" sz="2000" dirty="0">
                <a:solidFill>
                  <a:srgbClr val="000000"/>
                </a:solidFill>
              </a:rPr>
              <a:t> swimmer.  LAG follows behind feet of last swimmer.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At Turn:  LEAD walks to flags at turn end, then stops at 15m mark – ready for the next heat at 15M mark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390D7A-35AC-427B-92ED-6271FC4F7B1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75746" y="172332"/>
            <a:ext cx="900585" cy="60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676416"/>
      </p:ext>
    </p:extLst>
  </p:cSld>
  <p:clrMapOvr>
    <a:masterClrMapping/>
  </p:clrMapOvr>
  <p:transition advClick="0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D75548-BB5E-4D9B-B889-DDD75EB5D1B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255520"/>
            <a:ext cx="4587240" cy="35471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D75582C-702D-45D5-B991-D8F3F81B4325}"/>
              </a:ext>
            </a:extLst>
          </p:cNvPr>
          <p:cNvSpPr txBox="1"/>
          <p:nvPr/>
        </p:nvSpPr>
        <p:spPr>
          <a:xfrm>
            <a:off x="368617" y="243840"/>
            <a:ext cx="3627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0000FF"/>
                </a:solidFill>
              </a:rPr>
              <a:t> Jurisdiction and Deck Protocols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AA074B-63E9-438A-AB40-A63F8F92C35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617" y="613172"/>
            <a:ext cx="4752040" cy="16423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AC98E0E-4095-4111-9DDB-874B8B862212}"/>
              </a:ext>
            </a:extLst>
          </p:cNvPr>
          <p:cNvSpPr/>
          <p:nvPr/>
        </p:nvSpPr>
        <p:spPr>
          <a:xfrm>
            <a:off x="5229276" y="869128"/>
            <a:ext cx="63611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u="sng" dirty="0">
                <a:solidFill>
                  <a:srgbClr val="000000"/>
                </a:solidFill>
                <a:cs typeface="Arial" panose="020B0604020202020204" pitchFamily="34" charset="0"/>
              </a:rPr>
              <a:t>ALL Backstroke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Stroke judges stand at the two 15m marks and walk between 15m mark and flags to observe turns and finishes for their respective ends of the pool.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9ACFDC-36EA-4451-9BE6-85DC3EC0634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75746" y="172332"/>
            <a:ext cx="900585" cy="60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26414"/>
      </p:ext>
    </p:extLst>
  </p:cSld>
  <p:clrMapOvr>
    <a:masterClrMapping/>
  </p:clrMapOvr>
  <p:transition advClick="0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973ED3-634A-4F76-AB6C-82C620FD4E8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236" y="3298255"/>
            <a:ext cx="4698683" cy="351732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9F2422-E58B-43A3-A154-2DA69E91C8BE}"/>
              </a:ext>
            </a:extLst>
          </p:cNvPr>
          <p:cNvSpPr txBox="1"/>
          <p:nvPr/>
        </p:nvSpPr>
        <p:spPr>
          <a:xfrm>
            <a:off x="368617" y="243840"/>
            <a:ext cx="3627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0000FF"/>
                </a:solidFill>
              </a:rPr>
              <a:t>Jurisdiction and Deck Protocols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BF9200-1B11-4FD4-8A7A-026CEC5C469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616" y="696277"/>
            <a:ext cx="4637723" cy="26019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725ABBF-D2BB-495C-B6D2-5851D89DF57A}"/>
              </a:ext>
            </a:extLst>
          </p:cNvPr>
          <p:cNvSpPr/>
          <p:nvPr/>
        </p:nvSpPr>
        <p:spPr>
          <a:xfrm>
            <a:off x="4107180" y="3298255"/>
            <a:ext cx="853439" cy="130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A8AD9B-FB65-4AAB-B38A-132C1580150D}"/>
              </a:ext>
            </a:extLst>
          </p:cNvPr>
          <p:cNvSpPr/>
          <p:nvPr/>
        </p:nvSpPr>
        <p:spPr>
          <a:xfrm>
            <a:off x="5036822" y="696277"/>
            <a:ext cx="654154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u="sng" dirty="0">
                <a:solidFill>
                  <a:srgbClr val="000000"/>
                </a:solidFill>
                <a:cs typeface="Arial" panose="020B0604020202020204" pitchFamily="34" charset="0"/>
              </a:rPr>
              <a:t>50 Breaststroke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At Start: LEAD is mid-pool, LAG is near flags and then follows behind feet of last swimmer to mid-pool.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At Finish:  LEAD follows behind feet of last swimmer from mid-pool to flags and observes the finish. LAG returns to start-end flags. 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endParaRPr lang="en-US" sz="2000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0"/>
            <a:endParaRPr lang="en-US" sz="2000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0"/>
            <a:r>
              <a:rPr lang="en-US" sz="2000" u="sng" dirty="0">
                <a:solidFill>
                  <a:srgbClr val="000000"/>
                </a:solidFill>
                <a:cs typeface="Arial" panose="020B0604020202020204" pitchFamily="34" charset="0"/>
              </a:rPr>
              <a:t>100/200 Breaststroke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At Start: LEAD and LAG are near flags.  LEAD follows behind feet of 2</a:t>
            </a:r>
            <a:r>
              <a:rPr lang="en-US" sz="2000" baseline="30000" dirty="0">
                <a:solidFill>
                  <a:srgbClr val="000000"/>
                </a:solidFill>
                <a:cs typeface="Arial" panose="020B0604020202020204" pitchFamily="34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 swimmer.  LAG follows behind feet of last swimmer.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At Turn:  LEAD  and LAG walk to flags at turn end. LAG becomes LEAD and follows behind feet of 2</a:t>
            </a:r>
            <a:r>
              <a:rPr lang="en-US" sz="2000" baseline="30000" dirty="0">
                <a:solidFill>
                  <a:srgbClr val="000000"/>
                </a:solidFill>
                <a:cs typeface="Arial" panose="020B0604020202020204" pitchFamily="34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 swimmer.   LEAD becomes LAG follows behind feet of last swimmer.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At Finish:  LEAD and LAG walk to flags to observe finish.</a:t>
            </a:r>
            <a:endParaRPr lang="en-US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1F65A1-0F23-44B5-B47E-B53A42E8DA8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75746" y="172332"/>
            <a:ext cx="900585" cy="60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48889"/>
      </p:ext>
    </p:extLst>
  </p:cSld>
  <p:clrMapOvr>
    <a:masterClrMapping/>
  </p:clrMapOvr>
  <p:transition advClick="0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E5E2DB-56C4-4D01-BDED-4EC277D229B8}"/>
              </a:ext>
            </a:extLst>
          </p:cNvPr>
          <p:cNvSpPr txBox="1"/>
          <p:nvPr/>
        </p:nvSpPr>
        <p:spPr>
          <a:xfrm>
            <a:off x="368617" y="243840"/>
            <a:ext cx="3627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0000FF"/>
                </a:solidFill>
              </a:rPr>
              <a:t>Jurisdiction and Deck Protocols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9F6DF5-96C3-4508-833E-9EEE9B7C6B4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8616" y="711517"/>
            <a:ext cx="4767202" cy="15479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94C988-4932-4AD5-89CF-943DF656588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616" y="2213848"/>
            <a:ext cx="4786711" cy="164115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D6DD7C-82B0-4D79-A6DC-C068E44C2F64}"/>
              </a:ext>
            </a:extLst>
          </p:cNvPr>
          <p:cNvSpPr/>
          <p:nvPr/>
        </p:nvSpPr>
        <p:spPr>
          <a:xfrm>
            <a:off x="5315905" y="711517"/>
            <a:ext cx="62624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Freestyle</a:t>
            </a:r>
            <a:endParaRPr lang="en-US" sz="24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50 - A stroke judges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stand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and observes the start-end 15m mark.</a:t>
            </a:r>
            <a:endParaRPr lang="en-US" sz="24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100 - Stroke judges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stand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and observe at both 15m marks.</a:t>
            </a:r>
            <a:endParaRPr lang="en-US" sz="24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200(+) - Start-end 15m judges stand for the start, then sit.  Turn-end 15m judges stand for 2</a:t>
            </a:r>
            <a:r>
              <a:rPr lang="en-US" sz="2400" baseline="30000" dirty="0">
                <a:solidFill>
                  <a:srgbClr val="000000"/>
                </a:solidFill>
                <a:cs typeface="Arial" panose="020B0604020202020204" pitchFamily="34" charset="0"/>
              </a:rPr>
              <a:t>nd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- 50, then sit for remainder of race.</a:t>
            </a:r>
            <a:endParaRPr lang="en-US" sz="24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2D12DB-D1CA-48A7-AE30-E1ED32490CC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75746" y="172332"/>
            <a:ext cx="900585" cy="60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953550"/>
      </p:ext>
    </p:extLst>
  </p:cSld>
  <p:clrMapOvr>
    <a:masterClrMapping/>
  </p:clrMapOvr>
  <p:transition advClick="0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BC1325-1075-463E-8EBD-466EC62B8637}"/>
              </a:ext>
            </a:extLst>
          </p:cNvPr>
          <p:cNvSpPr/>
          <p:nvPr/>
        </p:nvSpPr>
        <p:spPr>
          <a:xfrm>
            <a:off x="368618" y="766732"/>
            <a:ext cx="112036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</a:rPr>
              <a:t>200 Individual Medley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Butterfly: As above, LAG observes 15m mark for start of backstroke </a:t>
            </a:r>
          </a:p>
          <a:p>
            <a:r>
              <a:rPr lang="en-US" sz="2000" dirty="0"/>
              <a:t>Back: LEAD and LAG walk to Breaststroke start positions to observe Backstroke finish and Breaststroke start</a:t>
            </a:r>
          </a:p>
          <a:p>
            <a:r>
              <a:rPr lang="en-US" sz="2000" dirty="0"/>
              <a:t>Breaststroke: LEAD and LAG walk flag to flag</a:t>
            </a:r>
          </a:p>
          <a:p>
            <a:r>
              <a:rPr lang="en-US" sz="2000" dirty="0"/>
              <a:t>Freestyle: Breaststroke LAG observes 15m mark, then returns to Butterfly start positions</a:t>
            </a:r>
          </a:p>
          <a:p>
            <a:endParaRPr lang="en-US" sz="2000" u="sng" dirty="0">
              <a:solidFill>
                <a:srgbClr val="FF0000"/>
              </a:solidFill>
            </a:endParaRPr>
          </a:p>
          <a:p>
            <a:r>
              <a:rPr lang="en-US" sz="2000" u="sng" dirty="0">
                <a:solidFill>
                  <a:srgbClr val="FF0000"/>
                </a:solidFill>
              </a:rPr>
              <a:t>400 Individual Medley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Butterfly: As above, LAG observes 15m mark for start of backstroke </a:t>
            </a:r>
          </a:p>
          <a:p>
            <a:r>
              <a:rPr lang="en-US" sz="2000" dirty="0"/>
              <a:t>Back: LEAD </a:t>
            </a:r>
            <a:r>
              <a:rPr lang="en-US" sz="2000" u="sng" dirty="0"/>
              <a:t>only</a:t>
            </a:r>
            <a:r>
              <a:rPr lang="en-US" sz="2000" dirty="0"/>
              <a:t> walks to turn end to observe turn and 15m mark, then returns to Breaststroke start position. Breaststroke: LEAD and LAG walk flag to flag</a:t>
            </a:r>
          </a:p>
          <a:p>
            <a:r>
              <a:rPr lang="en-US" sz="2000" dirty="0"/>
              <a:t>Freestyle: Breaststroke LAG observes 15m mark, then both judges return to Butterfly start positions</a:t>
            </a:r>
          </a:p>
          <a:p>
            <a:r>
              <a:rPr lang="en-US" sz="2000" dirty="0"/>
              <a:t> </a:t>
            </a:r>
          </a:p>
          <a:p>
            <a:r>
              <a:rPr lang="en-US" sz="2000" u="sng" dirty="0">
                <a:solidFill>
                  <a:srgbClr val="FF0000"/>
                </a:solidFill>
              </a:rPr>
              <a:t>Medley Relays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Start in Backstroke Positions,  move to Breaststroke start position, then follow LEAD-LAG protocol as above 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71C4CF-713F-45A5-8BE3-9388AA552296}"/>
              </a:ext>
            </a:extLst>
          </p:cNvPr>
          <p:cNvSpPr txBox="1"/>
          <p:nvPr/>
        </p:nvSpPr>
        <p:spPr>
          <a:xfrm>
            <a:off x="368617" y="243840"/>
            <a:ext cx="4424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0000FF"/>
                </a:solidFill>
              </a:rPr>
              <a:t>Unique Jurisdictions and Deck Protocols</a:t>
            </a:r>
          </a:p>
        </p:txBody>
      </p:sp>
    </p:spTree>
    <p:extLst>
      <p:ext uri="{BB962C8B-B14F-4D97-AF65-F5344CB8AC3E}">
        <p14:creationId xmlns:p14="http://schemas.microsoft.com/office/powerpoint/2010/main" val="3097034191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462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X1OLED_1</dc:creator>
  <cp:lastModifiedBy>Vincent DeCaro</cp:lastModifiedBy>
  <cp:revision>61</cp:revision>
  <dcterms:created xsi:type="dcterms:W3CDTF">2019-06-13T19:47:26Z</dcterms:created>
  <dcterms:modified xsi:type="dcterms:W3CDTF">2021-02-15T18:41:39Z</dcterms:modified>
</cp:coreProperties>
</file>